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E1B3"/>
    <a:srgbClr val="C865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Estilo E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Estilo Escuro 2 - Ênfase 1/Ênfas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Estilo Escuro 2 - Ênfase 3/Ênfas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Estilo Escuro 2 - Ênfase 5/Ênfase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gif>
</file>

<file path=ppt/media/image5.gif>
</file>

<file path=ppt/media/image6.gif>
</file>

<file path=ppt/media/image7.png>
</file>

<file path=ppt/media/image8.gif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5/15/2022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152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53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73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68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559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790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5/15/2022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171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5/15/2022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373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5/15/2022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337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106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4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5/15/2022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‹nº›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20256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ofandersonvanin01/machine_learning/blob/main/02_Perceptron_Exemplo_Show.ipynb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image" Target="../media/image5.gif"/><Relationship Id="rId7" Type="http://schemas.openxmlformats.org/officeDocument/2006/relationships/image" Target="../media/image9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gif"/><Relationship Id="rId5" Type="http://schemas.openxmlformats.org/officeDocument/2006/relationships/image" Target="../media/image7.png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ofandersonvanin01/machine_learning/blob/main/01_Perceptron.ipynb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ídeo 3" descr="Imagem gráfica de metal&#10;&#10;Descrição gerada automaticamente com confiança baixa">
            <a:extLst>
              <a:ext uri="{FF2B5EF4-FFF2-40B4-BE49-F238E27FC236}">
                <a16:creationId xmlns:a16="http://schemas.microsoft.com/office/drawing/2014/main" id="{1CF82212-975B-0E68-1DE7-F68174C5B1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2BD3211-5B9B-40DA-8BD0-C3426AE78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9872" y="0"/>
            <a:ext cx="113367" cy="113367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D8121B6-45E6-447F-87B8-58EDD064E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8414" y="63468"/>
            <a:ext cx="56114" cy="56114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C95B8E3-CBB0-4A5C-B65B-59C12D44B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370" y="655738"/>
            <a:ext cx="466441" cy="4664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EA710C0-F536-4B31-8D0F-28E2F0893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9769" y="579797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1EB61F8-34CD-4251-9B31-59AB92843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0824" y="374048"/>
            <a:ext cx="230878" cy="230878"/>
          </a:xfrm>
          <a:prstGeom prst="ellipse">
            <a:avLst/>
          </a:prstGeom>
          <a:solidFill>
            <a:schemeClr val="accent2">
              <a:lumMod val="60000"/>
              <a:lumOff val="4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33FA5DB-69DC-4137-9264-5F838B990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5468" y="971670"/>
            <a:ext cx="113367" cy="1133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E98D956-6B7A-4A94-B508-F7A30E642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334" y="512240"/>
            <a:ext cx="703889" cy="703889"/>
          </a:xfrm>
          <a:prstGeom prst="ellipse">
            <a:avLst/>
          </a:prstGeom>
          <a:solidFill>
            <a:schemeClr val="accent3">
              <a:lumMod val="40000"/>
              <a:lumOff val="6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6A3D2FC-6F98-4157-94A8-7D7FBD56E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41428" y="815149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7AE16AB-F0AB-4AC3-BD8F-336B5D98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7435" y="1096664"/>
            <a:ext cx="405140" cy="405140"/>
          </a:xfrm>
          <a:prstGeom prst="ellipse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C819BFF-25C5-425C-8CD1-789F7A30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7CC63C-2B4C-192D-3805-E818D0E9F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/>
          </a:bodyPr>
          <a:lstStyle/>
          <a:p>
            <a:pPr algn="l"/>
            <a:r>
              <a:rPr lang="pt-BR" sz="6000">
                <a:solidFill>
                  <a:srgbClr val="FFFFFF"/>
                </a:solidFill>
              </a:rPr>
              <a:t>Redes Neurais Artificiais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7C3AC60-E106-1494-6E8B-E34FE2D562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r>
              <a:rPr lang="pt-BR" sz="2200">
                <a:solidFill>
                  <a:srgbClr val="FFFFFF"/>
                </a:solidFill>
              </a:rPr>
              <a:t>Prof. Anderson Vanin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0BE49C6-06E3-4324-91A8-F25B7DA1D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66319" y="1989824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78ABC8A-B58F-4AAE-8F6F-A07EB9D6D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30" y="2808040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54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7953408"/>
              </p:ext>
            </p:extLst>
          </p:nvPr>
        </p:nvGraphicFramePr>
        <p:xfrm>
          <a:off x="152400" y="279400"/>
          <a:ext cx="311273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558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31254CEB-CC48-311E-32F0-B20BA3A9422C}"/>
              </a:ext>
            </a:extLst>
          </p:cNvPr>
          <p:cNvSpPr txBox="1"/>
          <p:nvPr/>
        </p:nvSpPr>
        <p:spPr>
          <a:xfrm>
            <a:off x="5717664" y="234624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5026703" y="89946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w1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986706" y="130769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w2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979206" y="170036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50"/>
                </a:solidFill>
              </a:rPr>
              <a:t>w3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6359948" y="2015166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4606135" y="2877041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6135" y="2877041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 b="-99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1" name="CaixaDeTexto 60">
            <a:extLst>
              <a:ext uri="{FF2B5EF4-FFF2-40B4-BE49-F238E27FC236}">
                <a16:creationId xmlns:a16="http://schemas.microsoft.com/office/drawing/2014/main" id="{7D9350D4-B8D4-B829-E496-73F25232FCB9}"/>
              </a:ext>
            </a:extLst>
          </p:cNvPr>
          <p:cNvSpPr txBox="1"/>
          <p:nvPr/>
        </p:nvSpPr>
        <p:spPr>
          <a:xfrm>
            <a:off x="2177675" y="3931243"/>
            <a:ext cx="783664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Para começar inicializamos os dados com valores aleatórios para os pesos.</a:t>
            </a:r>
          </a:p>
          <a:p>
            <a:pPr algn="ctr"/>
            <a:r>
              <a:rPr lang="pt-BR" dirty="0"/>
              <a:t>Ou seja:</a:t>
            </a:r>
          </a:p>
          <a:p>
            <a:pPr algn="ctr"/>
            <a:r>
              <a:rPr lang="pt-BR" b="1" dirty="0"/>
              <a:t>w1 = 0, w2 = 0, w3 = 0 e w0 = 0</a:t>
            </a:r>
          </a:p>
          <a:p>
            <a:pPr algn="ctr"/>
            <a:r>
              <a:rPr lang="pt-BR" dirty="0"/>
              <a:t>Na sequência, verificamos se a rede neural acerta os valores de </a:t>
            </a:r>
            <a:r>
              <a:rPr lang="pt-BR" b="1" dirty="0"/>
              <a:t>y</a:t>
            </a:r>
            <a:r>
              <a:rPr lang="pt-BR" dirty="0"/>
              <a:t> que já conhecemos com base nas entradas x1, x2 e x3.</a:t>
            </a:r>
          </a:p>
          <a:p>
            <a:pPr algn="ctr"/>
            <a:r>
              <a:rPr lang="pt-BR" dirty="0"/>
              <a:t>Para isso, começamos pegando a Amostra 1 e verificando o resultado previsto com o conhecido.</a:t>
            </a:r>
          </a:p>
        </p:txBody>
      </p:sp>
    </p:spTree>
    <p:extLst>
      <p:ext uri="{BB962C8B-B14F-4D97-AF65-F5344CB8AC3E}">
        <p14:creationId xmlns:p14="http://schemas.microsoft.com/office/powerpoint/2010/main" val="815724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/>
        </p:nvGraphicFramePr>
        <p:xfrm>
          <a:off x="152400" y="279400"/>
          <a:ext cx="311273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558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5026703" y="89946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w1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986706" y="130769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FF00"/>
                </a:solidFill>
              </a:rPr>
              <a:t>w2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979206" y="170036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00B050"/>
                </a:solidFill>
              </a:rPr>
              <a:t>w3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581448" y="3121834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4606135" y="2877041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06135" y="2877041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 b="-99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/>
              <p:nvPr/>
            </p:nvSpPr>
            <p:spPr>
              <a:xfrm>
                <a:off x="422892" y="3672167"/>
                <a:ext cx="1070610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b="1" dirty="0"/>
                  <a:t>Para a Amostra 1:</a:t>
                </a:r>
              </a:p>
              <a:p>
                <a:r>
                  <a:rPr lang="pt-BR" dirty="0"/>
                  <a:t>z = 0 * 0 + 0 * 0 + 0 * 1 + 0 </a:t>
                </a:r>
                <a:r>
                  <a:rPr lang="pt-BR" dirty="0">
                    <a:sym typeface="Wingdings" panose="05000000000000000000" pitchFamily="2" charset="2"/>
                  </a:rPr>
                  <a:t> z = 0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=0, 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𝑟𝑒𝑠𝑝𝑜𝑠𝑡𝑎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𝑵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Ã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𝑶</m:t>
                      </m:r>
                    </m:oMath>
                  </m:oMathPara>
                </a14:m>
                <a:endParaRPr lang="pt-BR" b="1" dirty="0"/>
              </a:p>
            </p:txBody>
          </p:sp>
        </mc:Choice>
        <mc:Fallback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892" y="3672167"/>
                <a:ext cx="10706100" cy="923330"/>
              </a:xfrm>
              <a:prstGeom prst="rect">
                <a:avLst/>
              </a:prstGeom>
              <a:blipFill>
                <a:blip r:embed="rId3"/>
                <a:stretch>
                  <a:fillRect l="-455" t="-3289" b="-394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aixaDeTexto 2">
            <a:extLst>
              <a:ext uri="{FF2B5EF4-FFF2-40B4-BE49-F238E27FC236}">
                <a16:creationId xmlns:a16="http://schemas.microsoft.com/office/drawing/2014/main" id="{815B5267-7742-5659-D8F7-1FF4A179C99E}"/>
              </a:ext>
            </a:extLst>
          </p:cNvPr>
          <p:cNvSpPr txBox="1"/>
          <p:nvPr/>
        </p:nvSpPr>
        <p:spPr>
          <a:xfrm>
            <a:off x="3853338" y="3659617"/>
            <a:ext cx="6739379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Repare na tabela que a resposta correta seria 1 (SIM) mas a rede informou 0 (NÃO), então nesse caso é considerado um erro e a rede deve ajustar os pesos para corrigir este erro.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/>
              <p:nvPr/>
            </p:nvSpPr>
            <p:spPr>
              <a:xfrm>
                <a:off x="306714" y="5194424"/>
                <a:ext cx="2804101" cy="5320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pt-BR" sz="3200" dirty="0"/>
              </a:p>
            </p:txBody>
          </p:sp>
        </mc:Choice>
        <mc:Fallback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6714" y="5194424"/>
                <a:ext cx="2804101" cy="5320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/>
              <p:nvPr/>
            </p:nvSpPr>
            <p:spPr>
              <a:xfrm>
                <a:off x="3654342" y="5045952"/>
                <a:ext cx="4527714" cy="736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pt-BR" sz="3200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∗ </m:t>
                    </m:r>
                    <m:d>
                      <m:d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pt-BR" sz="3200" dirty="0"/>
              </a:p>
            </p:txBody>
          </p:sp>
        </mc:Choice>
        <mc:Fallback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4342" y="5045952"/>
                <a:ext cx="4527714" cy="736997"/>
              </a:xfrm>
              <a:prstGeom prst="rect">
                <a:avLst/>
              </a:prstGeom>
              <a:blipFill>
                <a:blip r:embed="rId5"/>
                <a:stretch>
                  <a:fillRect b="-17355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20993980-E8F0-6097-EF9D-42B29A192C14}"/>
                  </a:ext>
                </a:extLst>
              </p:cNvPr>
              <p:cNvSpPr txBox="1"/>
              <p:nvPr/>
            </p:nvSpPr>
            <p:spPr>
              <a:xfrm>
                <a:off x="8556841" y="4951345"/>
                <a:ext cx="2905988" cy="1200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8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</m:oMath>
                </a14:m>
                <a:r>
                  <a:rPr lang="pt-BR" dirty="0">
                    <a:solidFill>
                      <a:srgbClr val="FF0000"/>
                    </a:solidFill>
                  </a:rPr>
                  <a:t> </a:t>
                </a:r>
                <a:r>
                  <a:rPr lang="pt-BR" dirty="0">
                    <a:solidFill>
                      <a:srgbClr val="FF0000"/>
                    </a:solidFill>
                    <a:sym typeface="Wingdings" panose="05000000000000000000" pitchFamily="2" charset="2"/>
                  </a:rPr>
                  <a:t> taxa de aprendizado</a:t>
                </a:r>
              </a:p>
              <a:p>
                <a:r>
                  <a:rPr lang="pt-BR" dirty="0">
                    <a:solidFill>
                      <a:srgbClr val="FF0000"/>
                    </a:solidFill>
                    <a:sym typeface="Wingdings" panose="05000000000000000000" pitchFamily="2" charset="2"/>
                  </a:rPr>
                  <a:t>(valores pequenos diferentes</a:t>
                </a:r>
              </a:p>
              <a:p>
                <a:r>
                  <a:rPr lang="pt-BR" dirty="0">
                    <a:solidFill>
                      <a:srgbClr val="FF0000"/>
                    </a:solidFill>
                    <a:sym typeface="Wingdings" panose="05000000000000000000" pitchFamily="2" charset="2"/>
                  </a:rPr>
                  <a:t>de zero geralmente entre 0,1</a:t>
                </a:r>
              </a:p>
              <a:p>
                <a:r>
                  <a:rPr lang="pt-BR" dirty="0">
                    <a:solidFill>
                      <a:srgbClr val="FF0000"/>
                    </a:solidFill>
                    <a:sym typeface="Wingdings" panose="05000000000000000000" pitchFamily="2" charset="2"/>
                  </a:rPr>
                  <a:t>e 0,5)</a:t>
                </a:r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3" name="CaixaDeTexto 12">
                <a:extLst>
                  <a:ext uri="{FF2B5EF4-FFF2-40B4-BE49-F238E27FC236}">
                    <a16:creationId xmlns:a16="http://schemas.microsoft.com/office/drawing/2014/main" id="{20993980-E8F0-6097-EF9D-42B29A192C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56841" y="4951345"/>
                <a:ext cx="2905988" cy="1200329"/>
              </a:xfrm>
              <a:prstGeom prst="rect">
                <a:avLst/>
              </a:prstGeom>
              <a:blipFill>
                <a:blip r:embed="rId6"/>
                <a:stretch>
                  <a:fillRect l="-1891" t="-3046" r="-1471" b="-710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9" name="CaixaDeTexto 38">
                <a:extLst>
                  <a:ext uri="{FF2B5EF4-FFF2-40B4-BE49-F238E27FC236}">
                    <a16:creationId xmlns:a16="http://schemas.microsoft.com/office/drawing/2014/main" id="{0422229E-0FD9-7E3D-547C-97A2BED31736}"/>
                  </a:ext>
                </a:extLst>
              </p:cNvPr>
              <p:cNvSpPr txBox="1"/>
              <p:nvPr/>
            </p:nvSpPr>
            <p:spPr>
              <a:xfrm>
                <a:off x="-1331" y="5998543"/>
                <a:ext cx="78795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8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</m:oMath>
                </a14:m>
                <a:r>
                  <a:rPr lang="pt-BR" dirty="0">
                    <a:solidFill>
                      <a:srgbClr val="FF0000"/>
                    </a:solidFill>
                  </a:rPr>
                  <a:t> </a:t>
                </a:r>
                <a:r>
                  <a:rPr lang="pt-BR" dirty="0">
                    <a:solidFill>
                      <a:srgbClr val="FF0000"/>
                    </a:solidFill>
                    <a:sym typeface="Wingdings" panose="05000000000000000000" pitchFamily="2" charset="2"/>
                  </a:rPr>
                  <a:t> taxa de aprendizado. Valores grandes fazem sua rede ficar “BIPOLAR”</a:t>
                </a:r>
              </a:p>
            </p:txBody>
          </p:sp>
        </mc:Choice>
        <mc:Fallback>
          <p:sp>
            <p:nvSpPr>
              <p:cNvPr id="39" name="CaixaDeTexto 38">
                <a:extLst>
                  <a:ext uri="{FF2B5EF4-FFF2-40B4-BE49-F238E27FC236}">
                    <a16:creationId xmlns:a16="http://schemas.microsoft.com/office/drawing/2014/main" id="{0422229E-0FD9-7E3D-547C-97A2BED317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331" y="5998543"/>
                <a:ext cx="7879594" cy="369332"/>
              </a:xfrm>
              <a:prstGeom prst="rect">
                <a:avLst/>
              </a:prstGeom>
              <a:blipFill>
                <a:blip r:embed="rId7"/>
                <a:stretch>
                  <a:fillRect t="-9836" b="-2459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Imagem 15" descr="Ícone&#10;&#10;Descrição gerada automaticamente">
            <a:extLst>
              <a:ext uri="{FF2B5EF4-FFF2-40B4-BE49-F238E27FC236}">
                <a16:creationId xmlns:a16="http://schemas.microsoft.com/office/drawing/2014/main" id="{312ACF90-18AC-7CB6-3097-D2EDE4DA48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17566" y="5840085"/>
            <a:ext cx="625340" cy="555858"/>
          </a:xfrm>
          <a:prstGeom prst="rect">
            <a:avLst/>
          </a:prstGeom>
        </p:spPr>
      </p:pic>
      <p:sp>
        <p:nvSpPr>
          <p:cNvPr id="41" name="CaixaDeTexto 40">
            <a:extLst>
              <a:ext uri="{FF2B5EF4-FFF2-40B4-BE49-F238E27FC236}">
                <a16:creationId xmlns:a16="http://schemas.microsoft.com/office/drawing/2014/main" id="{30F75604-AD5C-BBC8-8D21-FA0F52F73D1B}"/>
              </a:ext>
            </a:extLst>
          </p:cNvPr>
          <p:cNvSpPr txBox="1"/>
          <p:nvPr/>
        </p:nvSpPr>
        <p:spPr>
          <a:xfrm>
            <a:off x="5750339" y="2415149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x0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A4FC016A-3EA6-5726-953B-C7B9BD7AEF39}"/>
              </a:ext>
            </a:extLst>
          </p:cNvPr>
          <p:cNvSpPr txBox="1"/>
          <p:nvPr/>
        </p:nvSpPr>
        <p:spPr>
          <a:xfrm>
            <a:off x="5950875" y="211401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01D44A81-CDED-04FC-D3C1-BD59F6BD9D1E}"/>
              </a:ext>
            </a:extLst>
          </p:cNvPr>
          <p:cNvSpPr txBox="1"/>
          <p:nvPr/>
        </p:nvSpPr>
        <p:spPr>
          <a:xfrm>
            <a:off x="7644204" y="1978626"/>
            <a:ext cx="3780664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pt-BR" dirty="0"/>
              <a:t>Para o bias, X0, será sempre iniciado com valor 1</a:t>
            </a:r>
          </a:p>
        </p:txBody>
      </p:sp>
    </p:spTree>
    <p:extLst>
      <p:ext uri="{BB962C8B-B14F-4D97-AF65-F5344CB8AC3E}">
        <p14:creationId xmlns:p14="http://schemas.microsoft.com/office/powerpoint/2010/main" val="3600605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1117656"/>
              </p:ext>
            </p:extLst>
          </p:nvPr>
        </p:nvGraphicFramePr>
        <p:xfrm>
          <a:off x="152400" y="279400"/>
          <a:ext cx="310908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193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4862988" y="7944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w1=0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734805" y="1255815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w2=0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699171" y="1741422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w3=0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7972520" y="1010665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/>
              <p:nvPr/>
            </p:nvSpPr>
            <p:spPr>
              <a:xfrm>
                <a:off x="397289" y="2784481"/>
                <a:ext cx="10706100" cy="387971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pt-BR" sz="2400" b="1" dirty="0">
                    <a:highlight>
                      <a:srgbClr val="FFFF00"/>
                    </a:highlight>
                  </a:rPr>
                  <a:t>Para a Amostra 1:</a:t>
                </a:r>
              </a:p>
              <a:p>
                <a:r>
                  <a:rPr lang="pt-BR" dirty="0"/>
                  <a:t>z = 0 * 0 + 0 * 0 + 0 * 1 + 0 </a:t>
                </a:r>
                <a:r>
                  <a:rPr lang="pt-BR" dirty="0">
                    <a:sym typeface="Wingdings" panose="05000000000000000000" pitchFamily="2" charset="2"/>
                  </a:rPr>
                  <a:t> z = 0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=0, 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𝑟𝑒𝑠𝑝𝑜𝑠𝑡𝑎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𝑵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Ã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𝑶</m:t>
                      </m:r>
                    </m:oMath>
                  </m:oMathPara>
                </a14:m>
                <a:endParaRPr lang="pt-BR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𝜼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𝒓𝒆𝒂𝒍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𝒑𝒓𝒆𝒗𝒊𝒔𝒕𝒐</m:t>
                          </m:r>
                        </m:e>
                      </m:d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</m:e>
                      </m:d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</m:e>
                      </m:d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pt-BR" sz="24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  <m: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</m:e>
                      </m:d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  <m: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</m:e>
                      </m:d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b="1" dirty="0"/>
              </a:p>
            </p:txBody>
          </p:sp>
        </mc:Choice>
        <mc:Fallback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89" y="2784481"/>
                <a:ext cx="10706100" cy="3879716"/>
              </a:xfrm>
              <a:prstGeom prst="rect">
                <a:avLst/>
              </a:prstGeom>
              <a:blipFill>
                <a:blip r:embed="rId3"/>
                <a:stretch>
                  <a:fillRect l="-796" t="-1097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/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pt-BR" sz="3200" dirty="0"/>
              </a:p>
            </p:txBody>
          </p:sp>
        </mc:Choice>
        <mc:Fallback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/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pt-BR" sz="3200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∗ </m:t>
                    </m:r>
                    <m:d>
                      <m:d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pt-BR" sz="3200" dirty="0"/>
              </a:p>
            </p:txBody>
          </p:sp>
        </mc:Choice>
        <mc:Fallback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blipFill>
                <a:blip r:embed="rId5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CaixaDeTexto 18">
            <a:extLst>
              <a:ext uri="{FF2B5EF4-FFF2-40B4-BE49-F238E27FC236}">
                <a16:creationId xmlns:a16="http://schemas.microsoft.com/office/drawing/2014/main" id="{B17E4B28-A95D-4CD4-D823-3DDD4B4E9754}"/>
              </a:ext>
            </a:extLst>
          </p:cNvPr>
          <p:cNvSpPr txBox="1"/>
          <p:nvPr/>
        </p:nvSpPr>
        <p:spPr>
          <a:xfrm>
            <a:off x="5951061" y="3697357"/>
            <a:ext cx="46904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Agora a rede ajustará os novos pesos w1, w2, w3 e w0.</a:t>
            </a:r>
          </a:p>
          <a:p>
            <a:r>
              <a:rPr lang="pt-BR" dirty="0"/>
              <a:t>Agora esses novos valores dos pesos, são aplicados e a nova amostra (2) é passada pela rede com estes novos pesos.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E4838B09-7826-1AD3-CDB2-8AE8868B7D02}"/>
              </a:ext>
            </a:extLst>
          </p:cNvPr>
          <p:cNvSpPr txBox="1"/>
          <p:nvPr/>
        </p:nvSpPr>
        <p:spPr>
          <a:xfrm>
            <a:off x="5750339" y="241514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x0 = 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C837569-1508-487F-03E0-4AB535996DD7}"/>
              </a:ext>
            </a:extLst>
          </p:cNvPr>
          <p:cNvSpPr txBox="1"/>
          <p:nvPr/>
        </p:nvSpPr>
        <p:spPr>
          <a:xfrm>
            <a:off x="5950875" y="2114013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 = 0</a:t>
            </a:r>
          </a:p>
        </p:txBody>
      </p:sp>
    </p:spTree>
    <p:extLst>
      <p:ext uri="{BB962C8B-B14F-4D97-AF65-F5344CB8AC3E}">
        <p14:creationId xmlns:p14="http://schemas.microsoft.com/office/powerpoint/2010/main" val="965939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035411"/>
              </p:ext>
            </p:extLst>
          </p:nvPr>
        </p:nvGraphicFramePr>
        <p:xfrm>
          <a:off x="152400" y="279400"/>
          <a:ext cx="310908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193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4862988" y="7944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w1=0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734805" y="1255815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w2=0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475307" y="1741617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w3=0,1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7972520" y="1010665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/>
              <p:nvPr/>
            </p:nvSpPr>
            <p:spPr>
              <a:xfrm>
                <a:off x="397289" y="2784481"/>
                <a:ext cx="10706100" cy="252376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pt-BR" sz="2400" b="1" dirty="0">
                    <a:highlight>
                      <a:srgbClr val="FFFF00"/>
                    </a:highlight>
                  </a:rPr>
                  <a:t>Para a Amostra 2:</a:t>
                </a:r>
              </a:p>
              <a:p>
                <a:r>
                  <a:rPr lang="pt-BR" sz="2000" dirty="0"/>
                  <a:t>z = 0 * 1 + 0 * 0 + 0,1 * 1 + 0,1 </a:t>
                </a:r>
                <a:r>
                  <a:rPr lang="pt-BR" sz="2000" dirty="0">
                    <a:sym typeface="Wingdings" panose="05000000000000000000" pitchFamily="2" charset="2"/>
                  </a:rPr>
                  <a:t> z = 0,2</a:t>
                </a:r>
              </a:p>
              <a:p>
                <a:pPr/>
                <a14:m>
                  <m:oMath xmlns:m="http://schemas.openxmlformats.org/officeDocument/2006/math">
                    <m:r>
                      <a:rPr lang="pt-BR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d>
                      <m:dPr>
                        <m:ctrlPr>
                          <a:rPr lang="pt-B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0,2</m:t>
                        </m:r>
                      </m:e>
                    </m:d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𝑟𝑒𝑠𝑝𝑜𝑠𝑡𝑎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𝑺𝑰𝑴</m:t>
                    </m:r>
                  </m:oMath>
                </a14:m>
                <a:r>
                  <a:rPr lang="pt-BR" b="1" dirty="0"/>
                  <a:t> (Aqui a rede acertou! – Não ajusta os pesos! Permanecem os já calculados)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pt-BR" sz="24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b="1" dirty="0"/>
              </a:p>
            </p:txBody>
          </p:sp>
        </mc:Choice>
        <mc:Fallback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89" y="2784481"/>
                <a:ext cx="10706100" cy="2523768"/>
              </a:xfrm>
              <a:prstGeom prst="rect">
                <a:avLst/>
              </a:prstGeom>
              <a:blipFill>
                <a:blip r:embed="rId3"/>
                <a:stretch>
                  <a:fillRect l="-796" t="-1683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/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pt-BR" sz="3200" dirty="0"/>
              </a:p>
            </p:txBody>
          </p:sp>
        </mc:Choice>
        <mc:Fallback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/>
              <p:nvPr/>
            </p:nvSpPr>
            <p:spPr>
              <a:xfrm>
                <a:off x="7511886" y="1850237"/>
                <a:ext cx="4527714" cy="736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pt-BR" sz="3200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∗ </m:t>
                    </m:r>
                    <m:d>
                      <m:d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pt-BR" sz="3200" dirty="0"/>
              </a:p>
            </p:txBody>
          </p:sp>
        </mc:Choice>
        <mc:Fallback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1886" y="1850237"/>
                <a:ext cx="4527714" cy="736997"/>
              </a:xfrm>
              <a:prstGeom prst="rect">
                <a:avLst/>
              </a:prstGeom>
              <a:blipFill>
                <a:blip r:embed="rId5"/>
                <a:stretch>
                  <a:fillRect b="-18333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CaixaDeTexto 40">
            <a:extLst>
              <a:ext uri="{FF2B5EF4-FFF2-40B4-BE49-F238E27FC236}">
                <a16:creationId xmlns:a16="http://schemas.microsoft.com/office/drawing/2014/main" id="{E4838B09-7826-1AD3-CDB2-8AE8868B7D02}"/>
              </a:ext>
            </a:extLst>
          </p:cNvPr>
          <p:cNvSpPr txBox="1"/>
          <p:nvPr/>
        </p:nvSpPr>
        <p:spPr>
          <a:xfrm>
            <a:off x="5750339" y="241514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x0 = 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C837569-1508-487F-03E0-4AB535996DD7}"/>
              </a:ext>
            </a:extLst>
          </p:cNvPr>
          <p:cNvSpPr txBox="1"/>
          <p:nvPr/>
        </p:nvSpPr>
        <p:spPr>
          <a:xfrm>
            <a:off x="5950875" y="2114013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 = 0,1</a:t>
            </a:r>
          </a:p>
        </p:txBody>
      </p:sp>
    </p:spTree>
    <p:extLst>
      <p:ext uri="{BB962C8B-B14F-4D97-AF65-F5344CB8AC3E}">
        <p14:creationId xmlns:p14="http://schemas.microsoft.com/office/powerpoint/2010/main" val="3111173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16475"/>
              </p:ext>
            </p:extLst>
          </p:nvPr>
        </p:nvGraphicFramePr>
        <p:xfrm>
          <a:off x="152400" y="279400"/>
          <a:ext cx="310908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193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4862988" y="794416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w1=0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734805" y="1255815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w2=0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515517" y="1741617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w3=0,1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7972520" y="1010665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/>
              <p:nvPr/>
            </p:nvSpPr>
            <p:spPr>
              <a:xfrm>
                <a:off x="397289" y="2784481"/>
                <a:ext cx="10706100" cy="387971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pt-BR" sz="2400" b="1" dirty="0">
                    <a:highlight>
                      <a:srgbClr val="FFFF00"/>
                    </a:highlight>
                  </a:rPr>
                  <a:t>Para a Amostra 3:</a:t>
                </a:r>
              </a:p>
              <a:p>
                <a:r>
                  <a:rPr lang="pt-BR" dirty="0"/>
                  <a:t>z = 0 * 1 + 0 * 1 + 0,1 * 1 + 0,1 </a:t>
                </a:r>
                <a:r>
                  <a:rPr lang="pt-BR" dirty="0">
                    <a:sym typeface="Wingdings" panose="05000000000000000000" pitchFamily="2" charset="2"/>
                  </a:rPr>
                  <a:t> z = 0,2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0,2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𝑟𝑒𝑠𝑝𝑜𝑠𝑡𝑎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𝑺𝑰𝑴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(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𝑨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𝒓𝒆𝒅𝒆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𝒆𝒓𝒓𝒐𝒖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!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𝑨𝒋𝒖𝒔𝒕𝒂𝒓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𝒐𝒔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𝒑𝒆𝒔𝒐𝒔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𝜼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𝒓𝒆𝒂𝒍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𝒑𝒓𝒆𝒗𝒊𝒔𝒕𝒐</m:t>
                          </m:r>
                        </m:e>
                      </m:d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  <m: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  <m: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pt-BR" sz="24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  <m: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(−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pt-BR" sz="2400" b="1" i="1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  <m: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e>
                      </m:d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,,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(−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b="1" dirty="0"/>
              </a:p>
            </p:txBody>
          </p:sp>
        </mc:Choice>
        <mc:Fallback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89" y="2784481"/>
                <a:ext cx="10706100" cy="3879716"/>
              </a:xfrm>
              <a:prstGeom prst="rect">
                <a:avLst/>
              </a:prstGeom>
              <a:blipFill>
                <a:blip r:embed="rId3"/>
                <a:stretch>
                  <a:fillRect l="-796" t="-1097" b="-1097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/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pt-BR" sz="3200" dirty="0"/>
              </a:p>
            </p:txBody>
          </p:sp>
        </mc:Choice>
        <mc:Fallback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/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pt-BR" sz="3200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∗ </m:t>
                    </m:r>
                    <m:d>
                      <m:d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pt-BR" sz="3200" dirty="0"/>
              </a:p>
            </p:txBody>
          </p:sp>
        </mc:Choice>
        <mc:Fallback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blipFill>
                <a:blip r:embed="rId5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CaixaDeTexto 40">
            <a:extLst>
              <a:ext uri="{FF2B5EF4-FFF2-40B4-BE49-F238E27FC236}">
                <a16:creationId xmlns:a16="http://schemas.microsoft.com/office/drawing/2014/main" id="{E4838B09-7826-1AD3-CDB2-8AE8868B7D02}"/>
              </a:ext>
            </a:extLst>
          </p:cNvPr>
          <p:cNvSpPr txBox="1"/>
          <p:nvPr/>
        </p:nvSpPr>
        <p:spPr>
          <a:xfrm>
            <a:off x="5750339" y="241514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x0 = 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C837569-1508-487F-03E0-4AB535996DD7}"/>
              </a:ext>
            </a:extLst>
          </p:cNvPr>
          <p:cNvSpPr txBox="1"/>
          <p:nvPr/>
        </p:nvSpPr>
        <p:spPr>
          <a:xfrm>
            <a:off x="5950875" y="2114013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 = 0,1</a:t>
            </a:r>
          </a:p>
        </p:txBody>
      </p:sp>
    </p:spTree>
    <p:extLst>
      <p:ext uri="{BB962C8B-B14F-4D97-AF65-F5344CB8AC3E}">
        <p14:creationId xmlns:p14="http://schemas.microsoft.com/office/powerpoint/2010/main" val="29258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14313"/>
              </p:ext>
            </p:extLst>
          </p:nvPr>
        </p:nvGraphicFramePr>
        <p:xfrm>
          <a:off x="152400" y="279400"/>
          <a:ext cx="310908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193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4862988" y="79441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w1=-0,1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575436" y="1267943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w2=-0,1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515517" y="1741617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w3=0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7972520" y="1010665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/>
              <p:nvPr/>
            </p:nvSpPr>
            <p:spPr>
              <a:xfrm>
                <a:off x="397289" y="2784481"/>
                <a:ext cx="10706100" cy="249472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pt-BR" sz="2400" b="1" dirty="0">
                    <a:highlight>
                      <a:srgbClr val="FFFF00"/>
                    </a:highlight>
                  </a:rPr>
                  <a:t>Para a Amostra 4:</a:t>
                </a:r>
              </a:p>
              <a:p>
                <a:r>
                  <a:rPr lang="pt-BR" dirty="0"/>
                  <a:t>z = (-0,1) * 1 + (-0,1) * 1 + 0 * 0 + 0 </a:t>
                </a:r>
                <a:r>
                  <a:rPr lang="pt-BR" dirty="0">
                    <a:sym typeface="Wingdings" panose="05000000000000000000" pitchFamily="2" charset="2"/>
                  </a:rPr>
                  <a:t> z = -0,2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0,2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 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𝑟𝑒𝑠𝑝𝑜𝑠𝑡𝑎</m:t>
                      </m:r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𝑵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Ã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𝑶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(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𝑨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𝒓𝒆𝒅𝒆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𝑨𝑪𝑬𝑹𝑻𝑶𝑼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!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𝑵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Ã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𝑶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𝑨𝒋𝒖𝒔𝒕𝒂𝒓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𝒐𝒔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𝒑𝒆𝒔𝒐𝒔</m:t>
                      </m:r>
                      <m:r>
                        <a:rPr lang="pt-BR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pt-BR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pt-BR" sz="2400" b="1" i="1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b="1" dirty="0"/>
              </a:p>
            </p:txBody>
          </p:sp>
        </mc:Choice>
        <mc:Fallback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89" y="2784481"/>
                <a:ext cx="10706100" cy="2494722"/>
              </a:xfrm>
              <a:prstGeom prst="rect">
                <a:avLst/>
              </a:prstGeom>
              <a:blipFill>
                <a:blip r:embed="rId3"/>
                <a:stretch>
                  <a:fillRect l="-796" t="-1703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/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pt-BR" sz="3200" dirty="0"/>
              </a:p>
            </p:txBody>
          </p:sp>
        </mc:Choice>
        <mc:Fallback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/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pt-BR" sz="3200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∗ </m:t>
                    </m:r>
                    <m:d>
                      <m:d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pt-BR" sz="3200" dirty="0"/>
              </a:p>
            </p:txBody>
          </p:sp>
        </mc:Choice>
        <mc:Fallback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blipFill>
                <a:blip r:embed="rId5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CaixaDeTexto 40">
            <a:extLst>
              <a:ext uri="{FF2B5EF4-FFF2-40B4-BE49-F238E27FC236}">
                <a16:creationId xmlns:a16="http://schemas.microsoft.com/office/drawing/2014/main" id="{E4838B09-7826-1AD3-CDB2-8AE8868B7D02}"/>
              </a:ext>
            </a:extLst>
          </p:cNvPr>
          <p:cNvSpPr txBox="1"/>
          <p:nvPr/>
        </p:nvSpPr>
        <p:spPr>
          <a:xfrm>
            <a:off x="5750339" y="241514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x0 = 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C837569-1508-487F-03E0-4AB535996DD7}"/>
              </a:ext>
            </a:extLst>
          </p:cNvPr>
          <p:cNvSpPr txBox="1"/>
          <p:nvPr/>
        </p:nvSpPr>
        <p:spPr>
          <a:xfrm>
            <a:off x="5950875" y="2114013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 = 0</a:t>
            </a:r>
          </a:p>
        </p:txBody>
      </p:sp>
    </p:spTree>
    <p:extLst>
      <p:ext uri="{BB962C8B-B14F-4D97-AF65-F5344CB8AC3E}">
        <p14:creationId xmlns:p14="http://schemas.microsoft.com/office/powerpoint/2010/main" val="8868407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553613"/>
              </p:ext>
            </p:extLst>
          </p:nvPr>
        </p:nvGraphicFramePr>
        <p:xfrm>
          <a:off x="152400" y="279400"/>
          <a:ext cx="310908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193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4862988" y="79441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w1=-0,1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576407" y="129572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w2=-0,1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515517" y="1741617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w3=0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7972520" y="1010665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/>
              <p:nvPr/>
            </p:nvSpPr>
            <p:spPr>
              <a:xfrm>
                <a:off x="397289" y="2784481"/>
                <a:ext cx="10706100" cy="387971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pt-BR" sz="2400" b="1" dirty="0">
                    <a:highlight>
                      <a:srgbClr val="FFFF00"/>
                    </a:highlight>
                  </a:rPr>
                  <a:t>Retornando Para a Amostra 1:</a:t>
                </a:r>
              </a:p>
              <a:p>
                <a:r>
                  <a:rPr lang="pt-BR" dirty="0"/>
                  <a:t>z = (-0,1) * 0 + (-0,1) * 0 + 0 * 1 + 0 </a:t>
                </a:r>
                <a:r>
                  <a:rPr lang="pt-BR" dirty="0">
                    <a:sym typeface="Wingdings" panose="05000000000000000000" pitchFamily="2" charset="2"/>
                  </a:rPr>
                  <a:t> z = 0</a:t>
                </a:r>
              </a:p>
              <a:p>
                <a:pPr/>
                <a14:m>
                  <m:oMath xmlns:m="http://schemas.openxmlformats.org/officeDocument/2006/math">
                    <m:r>
                      <a:rPr lang="pt-BR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d>
                      <m:dPr>
                        <m:ctrlPr>
                          <a:rPr lang="pt-B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𝑟𝑒𝑠𝑝𝑜𝑠𝑡𝑎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𝑵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Ã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𝑶</m:t>
                    </m:r>
                  </m:oMath>
                </a14:m>
                <a:r>
                  <a:rPr lang="pt-BR" b="1" dirty="0"/>
                  <a:t> </a:t>
                </a:r>
                <a14:m>
                  <m:oMath xmlns:m="http://schemas.openxmlformats.org/officeDocument/2006/math"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𝒓𝒆𝒅𝒆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𝒆𝒓𝒓𝒐𝒖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!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𝑨𝒋𝒖𝒔𝒕𝒂𝒓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𝒐𝒔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𝒑𝒆𝒔𝒐𝒔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pt-BR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𝜼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𝒓𝒆𝒂𝒍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𝒑𝒓𝒆𝒗𝒊𝒔𝒕𝒐</m:t>
                          </m:r>
                        </m:e>
                      </m:d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𝒙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</m:e>
                      </m:d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=(−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)+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</m:e>
                      </m:d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=(−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)+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</m:e>
                      </m:d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∗</m:t>
                      </m:r>
                      <m:d>
                        <m:dPr>
                          <m:ctrlPr>
                            <a:rPr lang="pt-B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pt-BR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</m:e>
                      </m:d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∗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𝚫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b="1" dirty="0"/>
              </a:p>
            </p:txBody>
          </p:sp>
        </mc:Choice>
        <mc:Fallback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89" y="2784481"/>
                <a:ext cx="10706100" cy="3879716"/>
              </a:xfrm>
              <a:prstGeom prst="rect">
                <a:avLst/>
              </a:prstGeom>
              <a:blipFill>
                <a:blip r:embed="rId3"/>
                <a:stretch>
                  <a:fillRect l="-796" t="-1097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/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pt-BR" sz="3200" dirty="0"/>
              </a:p>
            </p:txBody>
          </p:sp>
        </mc:Choice>
        <mc:Fallback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/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pt-BR" sz="3200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∗ </m:t>
                    </m:r>
                    <m:d>
                      <m:d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pt-BR" sz="3200" dirty="0"/>
              </a:p>
            </p:txBody>
          </p:sp>
        </mc:Choice>
        <mc:Fallback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blipFill>
                <a:blip r:embed="rId5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CaixaDeTexto 40">
            <a:extLst>
              <a:ext uri="{FF2B5EF4-FFF2-40B4-BE49-F238E27FC236}">
                <a16:creationId xmlns:a16="http://schemas.microsoft.com/office/drawing/2014/main" id="{E4838B09-7826-1AD3-CDB2-8AE8868B7D02}"/>
              </a:ext>
            </a:extLst>
          </p:cNvPr>
          <p:cNvSpPr txBox="1"/>
          <p:nvPr/>
        </p:nvSpPr>
        <p:spPr>
          <a:xfrm>
            <a:off x="5750339" y="241514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x0 = 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C837569-1508-487F-03E0-4AB535996DD7}"/>
              </a:ext>
            </a:extLst>
          </p:cNvPr>
          <p:cNvSpPr txBox="1"/>
          <p:nvPr/>
        </p:nvSpPr>
        <p:spPr>
          <a:xfrm>
            <a:off x="5950875" y="2114013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 = 0</a:t>
            </a:r>
          </a:p>
        </p:txBody>
      </p:sp>
    </p:spTree>
    <p:extLst>
      <p:ext uri="{BB962C8B-B14F-4D97-AF65-F5344CB8AC3E}">
        <p14:creationId xmlns:p14="http://schemas.microsoft.com/office/powerpoint/2010/main" val="15393189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434911"/>
              </p:ext>
            </p:extLst>
          </p:nvPr>
        </p:nvGraphicFramePr>
        <p:xfrm>
          <a:off x="152400" y="279400"/>
          <a:ext cx="310908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193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4862988" y="79441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w1=-0,1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576407" y="129572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w2=-0,1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515517" y="1741617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w3=0,1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7972520" y="1010665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/>
              <p:nvPr/>
            </p:nvSpPr>
            <p:spPr>
              <a:xfrm>
                <a:off x="397289" y="2784481"/>
                <a:ext cx="10706100" cy="249472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pt-BR" sz="2400" b="1" dirty="0">
                    <a:highlight>
                      <a:srgbClr val="FFFF00"/>
                    </a:highlight>
                  </a:rPr>
                  <a:t>Retornando Para a Amostra 2:</a:t>
                </a:r>
              </a:p>
              <a:p>
                <a:r>
                  <a:rPr lang="pt-BR" dirty="0"/>
                  <a:t>z = (-0,1) * 1 + (-0,1) * 0 + 0,1 * 1 + 0,1 </a:t>
                </a:r>
                <a:r>
                  <a:rPr lang="pt-BR" dirty="0">
                    <a:sym typeface="Wingdings" panose="05000000000000000000" pitchFamily="2" charset="2"/>
                  </a:rPr>
                  <a:t> z = 0,1</a:t>
                </a:r>
              </a:p>
              <a:p>
                <a14:m>
                  <m:oMath xmlns:m="http://schemas.openxmlformats.org/officeDocument/2006/math">
                    <m:r>
                      <a:rPr lang="pt-BR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d>
                      <m:dPr>
                        <m:ctrlPr>
                          <a:rPr lang="pt-B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pt-B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,1</m:t>
                        </m:r>
                      </m:e>
                    </m:d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𝑟𝑒𝑠𝑝𝑜𝑠𝑡𝑎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𝑺𝑰𝑴</m:t>
                    </m:r>
                  </m:oMath>
                </a14:m>
                <a:r>
                  <a:rPr lang="pt-BR" b="1" dirty="0"/>
                  <a:t> </a:t>
                </a:r>
                <a14:m>
                  <m:oMath xmlns:m="http://schemas.openxmlformats.org/officeDocument/2006/math"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𝒓𝒆𝒅𝒆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𝑨𝑪𝑬𝑹𝑻𝑶𝑼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!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𝑵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Ã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𝑶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𝑨𝒋𝒖𝒔𝒕𝒂𝒓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𝒐𝒔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𝒑𝒆𝒔𝒐𝒔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pt-BR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b="1" dirty="0"/>
              </a:p>
            </p:txBody>
          </p:sp>
        </mc:Choice>
        <mc:Fallback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89" y="2784481"/>
                <a:ext cx="10706100" cy="2494722"/>
              </a:xfrm>
              <a:prstGeom prst="rect">
                <a:avLst/>
              </a:prstGeom>
              <a:blipFill>
                <a:blip r:embed="rId3"/>
                <a:stretch>
                  <a:fillRect l="-796" t="-1703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/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pt-BR" sz="3200" dirty="0"/>
              </a:p>
            </p:txBody>
          </p:sp>
        </mc:Choice>
        <mc:Fallback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/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pt-BR" sz="3200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∗ </m:t>
                    </m:r>
                    <m:d>
                      <m:d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pt-BR" sz="3200" dirty="0"/>
              </a:p>
            </p:txBody>
          </p:sp>
        </mc:Choice>
        <mc:Fallback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blipFill>
                <a:blip r:embed="rId5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CaixaDeTexto 40">
            <a:extLst>
              <a:ext uri="{FF2B5EF4-FFF2-40B4-BE49-F238E27FC236}">
                <a16:creationId xmlns:a16="http://schemas.microsoft.com/office/drawing/2014/main" id="{E4838B09-7826-1AD3-CDB2-8AE8868B7D02}"/>
              </a:ext>
            </a:extLst>
          </p:cNvPr>
          <p:cNvSpPr txBox="1"/>
          <p:nvPr/>
        </p:nvSpPr>
        <p:spPr>
          <a:xfrm>
            <a:off x="5750339" y="241514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x0 = 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C837569-1508-487F-03E0-4AB535996DD7}"/>
              </a:ext>
            </a:extLst>
          </p:cNvPr>
          <p:cNvSpPr txBox="1"/>
          <p:nvPr/>
        </p:nvSpPr>
        <p:spPr>
          <a:xfrm>
            <a:off x="5950875" y="2114013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 = 0,1</a:t>
            </a:r>
          </a:p>
        </p:txBody>
      </p:sp>
    </p:spTree>
    <p:extLst>
      <p:ext uri="{BB962C8B-B14F-4D97-AF65-F5344CB8AC3E}">
        <p14:creationId xmlns:p14="http://schemas.microsoft.com/office/powerpoint/2010/main" val="18510695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344865"/>
              </p:ext>
            </p:extLst>
          </p:nvPr>
        </p:nvGraphicFramePr>
        <p:xfrm>
          <a:off x="152400" y="279400"/>
          <a:ext cx="310908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193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4862988" y="79441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w1=-0,1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576407" y="129572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w2=-0,1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515517" y="1741617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w3=0,1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7972520" y="1010665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/>
              <p:nvPr/>
            </p:nvSpPr>
            <p:spPr>
              <a:xfrm>
                <a:off x="397289" y="2784481"/>
                <a:ext cx="10706100" cy="249472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pt-BR" sz="2400" b="1" dirty="0">
                    <a:highlight>
                      <a:srgbClr val="FFFF00"/>
                    </a:highlight>
                  </a:rPr>
                  <a:t>Retornando Para a Amostra 3:</a:t>
                </a:r>
              </a:p>
              <a:p>
                <a:r>
                  <a:rPr lang="pt-BR" dirty="0"/>
                  <a:t>z = (-0,1) * 1 + (-0,1) * 1 + 0,1 * 1 + 0,1 </a:t>
                </a:r>
                <a:r>
                  <a:rPr lang="pt-BR" dirty="0">
                    <a:sym typeface="Wingdings" panose="05000000000000000000" pitchFamily="2" charset="2"/>
                  </a:rPr>
                  <a:t> z = 0</a:t>
                </a:r>
              </a:p>
              <a:p>
                <a14:m>
                  <m:oMath xmlns:m="http://schemas.openxmlformats.org/officeDocument/2006/math">
                    <m:r>
                      <a:rPr lang="pt-BR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d>
                      <m:dPr>
                        <m:ctrlPr>
                          <a:rPr lang="pt-B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𝑟𝑒𝑠𝑝𝑜𝑠𝑡𝑎</m:t>
                    </m:r>
                    <m:r>
                      <a:rPr lang="pt-BR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𝑵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Ã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𝑶</m:t>
                    </m:r>
                  </m:oMath>
                </a14:m>
                <a:r>
                  <a:rPr lang="pt-BR" b="1" dirty="0"/>
                  <a:t> </a:t>
                </a:r>
                <a14:m>
                  <m:oMath xmlns:m="http://schemas.openxmlformats.org/officeDocument/2006/math"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𝒓𝒆𝒅𝒆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𝑨𝑪𝑬𝑹𝑻𝑶𝑼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!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𝑵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Ã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𝑶</m:t>
                    </m:r>
                    <m:r>
                      <a:rPr lang="pt-BR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𝑨𝒋𝒖𝒔𝒕𝒂𝒓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𝒐𝒔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𝒑𝒆𝒔𝒐𝒔</m:t>
                    </m:r>
                    <m:r>
                      <a:rPr lang="pt-B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pt-BR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sz="2400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pt-BR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𝟑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</m:oMath>
                  </m:oMathPara>
                </a14:m>
                <a:endParaRPr lang="pt-BR" sz="2400" b="1" i="1" dirty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pt-BR" sz="2400" b="1" i="1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𝒘</m:t>
                      </m:r>
                      <m:r>
                        <a:rPr lang="pt-BR" sz="2400" b="1" i="1" smtClean="0">
                          <a:highlight>
                            <a:srgbClr val="FFFF00"/>
                          </a:highligh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𝟎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pt-BR" sz="24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pt-BR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b="1" dirty="0"/>
              </a:p>
            </p:txBody>
          </p:sp>
        </mc:Choice>
        <mc:Fallback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89" y="2784481"/>
                <a:ext cx="10706100" cy="2494722"/>
              </a:xfrm>
              <a:prstGeom prst="rect">
                <a:avLst/>
              </a:prstGeom>
              <a:blipFill>
                <a:blip r:embed="rId3"/>
                <a:stretch>
                  <a:fillRect l="-796" t="-1703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/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pt-BR" sz="3200" dirty="0"/>
              </a:p>
            </p:txBody>
          </p:sp>
        </mc:Choice>
        <mc:Fallback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/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pt-BR" sz="3200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∗ </m:t>
                    </m:r>
                    <m:d>
                      <m:d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pt-BR" sz="3200" dirty="0"/>
              </a:p>
            </p:txBody>
          </p:sp>
        </mc:Choice>
        <mc:Fallback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blipFill>
                <a:blip r:embed="rId5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CaixaDeTexto 40">
            <a:extLst>
              <a:ext uri="{FF2B5EF4-FFF2-40B4-BE49-F238E27FC236}">
                <a16:creationId xmlns:a16="http://schemas.microsoft.com/office/drawing/2014/main" id="{E4838B09-7826-1AD3-CDB2-8AE8868B7D02}"/>
              </a:ext>
            </a:extLst>
          </p:cNvPr>
          <p:cNvSpPr txBox="1"/>
          <p:nvPr/>
        </p:nvSpPr>
        <p:spPr>
          <a:xfrm>
            <a:off x="5750339" y="241514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x0 = 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C837569-1508-487F-03E0-4AB535996DD7}"/>
              </a:ext>
            </a:extLst>
          </p:cNvPr>
          <p:cNvSpPr txBox="1"/>
          <p:nvPr/>
        </p:nvSpPr>
        <p:spPr>
          <a:xfrm>
            <a:off x="5950875" y="2114013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 = 0,1</a:t>
            </a:r>
          </a:p>
        </p:txBody>
      </p:sp>
    </p:spTree>
    <p:extLst>
      <p:ext uri="{BB962C8B-B14F-4D97-AF65-F5344CB8AC3E}">
        <p14:creationId xmlns:p14="http://schemas.microsoft.com/office/powerpoint/2010/main" val="11884325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EEA4341-8A09-555D-2A34-EBA565A8B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65043"/>
            <a:ext cx="10659110" cy="5911920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Neste ponto dizemos que a rede convergiu, ou seja, agora ela APRENDEU com estes dados e irá acertar todos os valores conhecidos!</a:t>
            </a:r>
          </a:p>
          <a:p>
            <a:pPr marL="0" indent="0" algn="ctr">
              <a:buNone/>
            </a:pPr>
            <a:r>
              <a:rPr lang="pt-BR" sz="3200" dirty="0"/>
              <a:t>Podemos fazer um outro teste, utilizando outros valores que a rede nunca viu.</a:t>
            </a:r>
          </a:p>
        </p:txBody>
      </p:sp>
    </p:spTree>
    <p:extLst>
      <p:ext uri="{BB962C8B-B14F-4D97-AF65-F5344CB8AC3E}">
        <p14:creationId xmlns:p14="http://schemas.microsoft.com/office/powerpoint/2010/main" val="3927267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66F9B2-043A-011C-BD81-C70427B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Neurônio Físico</a:t>
            </a:r>
          </a:p>
        </p:txBody>
      </p:sp>
      <p:pic>
        <p:nvPicPr>
          <p:cNvPr id="1026" name="Picture 2" descr="Neurônios - Sistema Nervoso - InfoEscola">
            <a:extLst>
              <a:ext uri="{FF2B5EF4-FFF2-40B4-BE49-F238E27FC236}">
                <a16:creationId xmlns:a16="http://schemas.microsoft.com/office/drawing/2014/main" id="{C50042A4-27D8-E52D-3C93-B97EA7616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118" y="1442083"/>
            <a:ext cx="8287996" cy="5247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2551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8D84108E-5A54-9FEA-1677-9C5A96187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7775615"/>
              </p:ext>
            </p:extLst>
          </p:nvPr>
        </p:nvGraphicFramePr>
        <p:xfrm>
          <a:off x="152400" y="279400"/>
          <a:ext cx="3109080" cy="222504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1011936">
                  <a:extLst>
                    <a:ext uri="{9D8B030D-6E8A-4147-A177-3AD203B41FA5}">
                      <a16:colId xmlns:a16="http://schemas.microsoft.com/office/drawing/2014/main" val="4123070118"/>
                    </a:ext>
                  </a:extLst>
                </a:gridCol>
                <a:gridCol w="483014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4883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45593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6699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amostra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9164405"/>
                  </a:ext>
                </a:extLst>
              </a:tr>
            </a:tbl>
          </a:graphicData>
        </a:graphic>
      </p:graphicFrame>
      <p:sp>
        <p:nvSpPr>
          <p:cNvPr id="5" name="Elipse 4">
            <a:extLst>
              <a:ext uri="{FF2B5EF4-FFF2-40B4-BE49-F238E27FC236}">
                <a16:creationId xmlns:a16="http://schemas.microsoft.com/office/drawing/2014/main" id="{2A982256-524F-0597-33EF-8A22796A1A66}"/>
              </a:ext>
            </a:extLst>
          </p:cNvPr>
          <p:cNvSpPr/>
          <p:nvPr/>
        </p:nvSpPr>
        <p:spPr>
          <a:xfrm>
            <a:off x="4445000" y="901700"/>
            <a:ext cx="396000" cy="396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C325D1BC-96CE-A789-CCE8-67FAAE6EB22C}"/>
              </a:ext>
            </a:extLst>
          </p:cNvPr>
          <p:cNvSpPr/>
          <p:nvPr/>
        </p:nvSpPr>
        <p:spPr>
          <a:xfrm>
            <a:off x="4445000" y="1465100"/>
            <a:ext cx="396000" cy="3960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F0CB1AE9-6E78-D3B2-E3CE-5FFED781DD5C}"/>
              </a:ext>
            </a:extLst>
          </p:cNvPr>
          <p:cNvSpPr/>
          <p:nvPr/>
        </p:nvSpPr>
        <p:spPr>
          <a:xfrm>
            <a:off x="4445000" y="2044700"/>
            <a:ext cx="396000" cy="396000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9A47F7-E414-1A03-2E9C-AC4971B42B3E}"/>
              </a:ext>
            </a:extLst>
          </p:cNvPr>
          <p:cNvSpPr txBox="1"/>
          <p:nvPr/>
        </p:nvSpPr>
        <p:spPr>
          <a:xfrm>
            <a:off x="4043928" y="89946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x1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2BFD0B-1045-2C9D-CDD5-78FD9C7EE30D}"/>
              </a:ext>
            </a:extLst>
          </p:cNvPr>
          <p:cNvSpPr txBox="1"/>
          <p:nvPr/>
        </p:nvSpPr>
        <p:spPr>
          <a:xfrm>
            <a:off x="4043928" y="1465100"/>
            <a:ext cx="401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x2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1433655-5D22-7A2E-1607-26BFC2C8C64D}"/>
              </a:ext>
            </a:extLst>
          </p:cNvPr>
          <p:cNvSpPr txBox="1"/>
          <p:nvPr/>
        </p:nvSpPr>
        <p:spPr>
          <a:xfrm>
            <a:off x="4043928" y="2058034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x3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9E66019C-2CF8-96EB-610D-271423873CFE}"/>
              </a:ext>
            </a:extLst>
          </p:cNvPr>
          <p:cNvSpPr/>
          <p:nvPr/>
        </p:nvSpPr>
        <p:spPr>
          <a:xfrm>
            <a:off x="5651500" y="1231816"/>
            <a:ext cx="889000" cy="83590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DE082138-5166-3228-BED8-476103DC2B96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4841000" y="1099700"/>
            <a:ext cx="861300" cy="3654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1138CEB8-368D-7EB2-4B2F-1CFBEB4390F8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 flipV="1">
            <a:off x="4841000" y="1649766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B0494D5B-555C-F56D-8654-96D8C25FEDFF}"/>
              </a:ext>
            </a:extLst>
          </p:cNvPr>
          <p:cNvCxnSpPr>
            <a:cxnSpLocks/>
            <a:stCxn id="7" idx="6"/>
          </p:cNvCxnSpPr>
          <p:nvPr/>
        </p:nvCxnSpPr>
        <p:spPr>
          <a:xfrm flipV="1">
            <a:off x="4841000" y="1843141"/>
            <a:ext cx="861300" cy="39955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DEC650D1-2891-6959-4FC8-171FC7B90D7B}"/>
              </a:ext>
            </a:extLst>
          </p:cNvPr>
          <p:cNvCxnSpPr>
            <a:cxnSpLocks/>
          </p:cNvCxnSpPr>
          <p:nvPr/>
        </p:nvCxnSpPr>
        <p:spPr>
          <a:xfrm flipV="1">
            <a:off x="5918200" y="2041141"/>
            <a:ext cx="0" cy="38160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44775F73-7DBF-3D98-A43D-94DE73668570}"/>
              </a:ext>
            </a:extLst>
          </p:cNvPr>
          <p:cNvSpPr txBox="1"/>
          <p:nvPr/>
        </p:nvSpPr>
        <p:spPr>
          <a:xfrm>
            <a:off x="4862988" y="79441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w1=-0,1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1EFD76D-F747-B51E-5F5E-79B82688DC9A}"/>
              </a:ext>
            </a:extLst>
          </p:cNvPr>
          <p:cNvSpPr txBox="1"/>
          <p:nvPr/>
        </p:nvSpPr>
        <p:spPr>
          <a:xfrm>
            <a:off x="4576407" y="129572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w2=-0,1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4CABFA-30DA-9F35-D961-BDAB7F792F61}"/>
              </a:ext>
            </a:extLst>
          </p:cNvPr>
          <p:cNvSpPr txBox="1"/>
          <p:nvPr/>
        </p:nvSpPr>
        <p:spPr>
          <a:xfrm>
            <a:off x="4515517" y="1741617"/>
            <a:ext cx="881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w3=0,1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629FD3F0-074A-278D-34C1-6DF6F7CBD37B}"/>
              </a:ext>
            </a:extLst>
          </p:cNvPr>
          <p:cNvCxnSpPr>
            <a:cxnSpLocks/>
          </p:cNvCxnSpPr>
          <p:nvPr/>
        </p:nvCxnSpPr>
        <p:spPr>
          <a:xfrm flipV="1">
            <a:off x="6540500" y="1636432"/>
            <a:ext cx="810500" cy="133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3B7CB583-2F26-6ACE-2CC0-90331EDFDE07}"/>
              </a:ext>
            </a:extLst>
          </p:cNvPr>
          <p:cNvSpPr txBox="1"/>
          <p:nvPr/>
        </p:nvSpPr>
        <p:spPr>
          <a:xfrm>
            <a:off x="6075200" y="872166"/>
            <a:ext cx="570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Ø(z)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BE0240D3-5567-5661-0428-2BEC62D96409}"/>
              </a:ext>
            </a:extLst>
          </p:cNvPr>
          <p:cNvSpPr txBox="1"/>
          <p:nvPr/>
        </p:nvSpPr>
        <p:spPr>
          <a:xfrm>
            <a:off x="6785675" y="733666"/>
            <a:ext cx="616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r>
              <a:rPr lang="pt-BR" dirty="0"/>
              <a:t>NÃO</a:t>
            </a:r>
          </a:p>
        </p:txBody>
      </p: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FD965B54-528F-ECCF-8BEA-F96C2A83224A}"/>
              </a:ext>
            </a:extLst>
          </p:cNvPr>
          <p:cNvCxnSpPr>
            <a:cxnSpLocks/>
          </p:cNvCxnSpPr>
          <p:nvPr/>
        </p:nvCxnSpPr>
        <p:spPr>
          <a:xfrm flipV="1">
            <a:off x="6540890" y="938020"/>
            <a:ext cx="314729" cy="12077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de Seta Reta 39">
            <a:extLst>
              <a:ext uri="{FF2B5EF4-FFF2-40B4-BE49-F238E27FC236}">
                <a16:creationId xmlns:a16="http://schemas.microsoft.com/office/drawing/2014/main" id="{6F6CE195-582C-42DA-4CD3-47830ECF53A5}"/>
              </a:ext>
            </a:extLst>
          </p:cNvPr>
          <p:cNvCxnSpPr>
            <a:cxnSpLocks/>
          </p:cNvCxnSpPr>
          <p:nvPr/>
        </p:nvCxnSpPr>
        <p:spPr>
          <a:xfrm>
            <a:off x="6540500" y="1056831"/>
            <a:ext cx="315119" cy="1465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50A4FA42-2BC6-C423-8743-DBD8C8DBE30D}"/>
              </a:ext>
            </a:extLst>
          </p:cNvPr>
          <p:cNvSpPr txBox="1"/>
          <p:nvPr/>
        </p:nvSpPr>
        <p:spPr>
          <a:xfrm>
            <a:off x="7972520" y="1010665"/>
            <a:ext cx="2967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z = w1*x1+w2*x2+w3*x3+w0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2C3C53BF-629C-68B6-E858-1E13C7A09E14}"/>
              </a:ext>
            </a:extLst>
          </p:cNvPr>
          <p:cNvSpPr txBox="1"/>
          <p:nvPr/>
        </p:nvSpPr>
        <p:spPr>
          <a:xfrm>
            <a:off x="4917092" y="261777"/>
            <a:ext cx="200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41FE75F2-4A70-CC7A-E4E8-F2B82FDE5429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5879306" y="554831"/>
            <a:ext cx="481389" cy="317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/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∅</m:t>
                      </m:r>
                      <m:d>
                        <m:dPr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e>
                      </m:d>
                      <m:r>
                        <a:rPr lang="pt-BR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pt-BR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&gt;0</m:t>
                              </m:r>
                            </m:e>
                            <m:e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0, 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𝑠𝑒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lang="pt-BR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 ≤0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pt-BR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60" name="CaixaDeTexto 59">
                <a:extLst>
                  <a:ext uri="{FF2B5EF4-FFF2-40B4-BE49-F238E27FC236}">
                    <a16:creationId xmlns:a16="http://schemas.microsoft.com/office/drawing/2014/main" id="{BDC08CF4-F2B8-8D24-E5E1-B2F6DA7606D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0957" y="276474"/>
                <a:ext cx="2339615" cy="61786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/>
              <p:nvPr/>
            </p:nvSpPr>
            <p:spPr>
              <a:xfrm>
                <a:off x="397289" y="2784481"/>
                <a:ext cx="10706100" cy="353180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pt-BR" sz="2400" b="1" dirty="0">
                    <a:highlight>
                      <a:srgbClr val="FFFF00"/>
                    </a:highlight>
                  </a:rPr>
                  <a:t>Testando um valor novo Amostra 5 para saber a resposta:</a:t>
                </a:r>
              </a:p>
              <a:p>
                <a:r>
                  <a:rPr lang="pt-BR" sz="2800" dirty="0"/>
                  <a:t>z = (-0,1) * 0 + (-0,1) * 0 + 0,1 * 0 + 0,1 </a:t>
                </a:r>
                <a:r>
                  <a:rPr lang="pt-BR" sz="2800" dirty="0">
                    <a:sym typeface="Wingdings" panose="05000000000000000000" pitchFamily="2" charset="2"/>
                  </a:rPr>
                  <a:t> z = 0,1</a:t>
                </a:r>
              </a:p>
              <a:p>
                <a14:m>
                  <m:oMath xmlns:m="http://schemas.openxmlformats.org/officeDocument/2006/math">
                    <m:r>
                      <a:rPr lang="pt-BR" sz="28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d>
                      <m:dPr>
                        <m:ctrlPr>
                          <a:rPr lang="pt-BR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BR" sz="28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0,1</m:t>
                        </m:r>
                      </m:e>
                    </m:d>
                    <m:r>
                      <a:rPr lang="pt-BR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pt-BR" sz="28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  <m:r>
                      <a:rPr lang="pt-BR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pt-BR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𝑟𝑒𝑠𝑝𝑜𝑠𝑡𝑎</m:t>
                    </m:r>
                    <m:r>
                      <a:rPr lang="pt-BR" sz="2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8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𝑺𝑰𝑴</m:t>
                    </m:r>
                  </m:oMath>
                </a14:m>
                <a:r>
                  <a:rPr lang="pt-BR" b="1" dirty="0"/>
                  <a:t> </a:t>
                </a:r>
                <a14:m>
                  <m:oMath xmlns:m="http://schemas.openxmlformats.org/officeDocument/2006/math">
                    <m:r>
                      <a:rPr lang="pt-BR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pt-BR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pt-BR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𝒓𝒆𝒅𝒆</m:t>
                    </m:r>
                    <m:r>
                      <a:rPr lang="pt-BR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𝑷𝑹𝑬𝑽𝑰𝑼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𝑸𝑼𝑬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𝑪𝑶𝑴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𝑬𝑺𝑻𝑨𝑺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𝑪𝑶𝑵𝑫𝑰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ÇÕ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𝑬𝑺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𝑷𝑬𝑺𝑺𝑶𝑨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𝑽𝑨𝑰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𝑨𝑶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pt-BR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𝑺𝑯𝑶𝑾</m:t>
                    </m:r>
                    <m:r>
                      <a:rPr lang="pt-BR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pt-BR" sz="2400" b="1" dirty="0"/>
              </a:p>
              <a:p>
                <a:endParaRPr lang="pt-BR" b="1" dirty="0"/>
              </a:p>
              <a:p>
                <a:r>
                  <a:rPr lang="pt-BR" sz="2800" b="1" dirty="0"/>
                  <a:t>Concluímos que a rede foi coerente na resposta, pois mesmo que a pessoa não tenha amigos (x3 = 0), o show era perto (x1 = 0) e o show não era caro (x2 = 0). </a:t>
                </a:r>
              </a:p>
              <a:p>
                <a:endParaRPr lang="pt-BR" b="1" dirty="0"/>
              </a:p>
            </p:txBody>
          </p:sp>
        </mc:Choice>
        <mc:Fallback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A293C68C-4BB2-7F83-6259-CC7CD6F866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289" y="2784481"/>
                <a:ext cx="10706100" cy="3531801"/>
              </a:xfrm>
              <a:prstGeom prst="rect">
                <a:avLst/>
              </a:prstGeom>
              <a:blipFill>
                <a:blip r:embed="rId3"/>
                <a:stretch>
                  <a:fillRect l="-1081" t="-1205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/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pt-BR" sz="3200" dirty="0"/>
              </a:p>
            </p:txBody>
          </p:sp>
        </mc:Choice>
        <mc:Fallback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DE548018-7580-CA4D-D2ED-2BDE7B1C173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51526" y="1353021"/>
                <a:ext cx="2804101" cy="5320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/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sSub>
                      <m:sSub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pt-BR" sz="3200" dirty="0"/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η</m:t>
                    </m:r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∗ </m:t>
                    </m:r>
                    <m:d>
                      <m:dPr>
                        <m:ctrlP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  <m:r>
                          <a:rPr lang="pt-BR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 </m:t>
                        </m:r>
                        <m:sSup>
                          <m:sSupPr>
                            <m:ctrlP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p>
                                <m:r>
                                  <a:rPr lang="pt-BR" sz="32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  <m:sup>
                            <m:r>
                              <a:rPr lang="pt-BR" sz="32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e>
                    </m:d>
                    <m:r>
                      <a:rPr lang="pt-BR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sSub>
                      <m:sSubPr>
                        <m:ctrlP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pt-BR" sz="3200" dirty="0"/>
              </a:p>
            </p:txBody>
          </p:sp>
        </mc:Choice>
        <mc:Fallback>
          <p:sp>
            <p:nvSpPr>
              <p:cNvPr id="38" name="CaixaDeTexto 37">
                <a:extLst>
                  <a:ext uri="{FF2B5EF4-FFF2-40B4-BE49-F238E27FC236}">
                    <a16:creationId xmlns:a16="http://schemas.microsoft.com/office/drawing/2014/main" id="{68D011C7-F839-DF7E-110A-6CF161EDC3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61122" y="1903561"/>
                <a:ext cx="4527714" cy="736997"/>
              </a:xfrm>
              <a:prstGeom prst="rect">
                <a:avLst/>
              </a:prstGeom>
              <a:blipFill>
                <a:blip r:embed="rId5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CaixaDeTexto 40">
            <a:extLst>
              <a:ext uri="{FF2B5EF4-FFF2-40B4-BE49-F238E27FC236}">
                <a16:creationId xmlns:a16="http://schemas.microsoft.com/office/drawing/2014/main" id="{E4838B09-7826-1AD3-CDB2-8AE8868B7D02}"/>
              </a:ext>
            </a:extLst>
          </p:cNvPr>
          <p:cNvSpPr txBox="1"/>
          <p:nvPr/>
        </p:nvSpPr>
        <p:spPr>
          <a:xfrm>
            <a:off x="5750339" y="2415149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x0 = 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C837569-1508-487F-03E0-4AB535996DD7}"/>
              </a:ext>
            </a:extLst>
          </p:cNvPr>
          <p:cNvSpPr txBox="1"/>
          <p:nvPr/>
        </p:nvSpPr>
        <p:spPr>
          <a:xfrm>
            <a:off x="5950875" y="2114013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w0 = 0,1</a:t>
            </a:r>
          </a:p>
        </p:txBody>
      </p:sp>
    </p:spTree>
    <p:extLst>
      <p:ext uri="{BB962C8B-B14F-4D97-AF65-F5344CB8AC3E}">
        <p14:creationId xmlns:p14="http://schemas.microsoft.com/office/powerpoint/2010/main" val="1999252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263E31-AC91-76E3-ABBB-F94D96A4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- 02 Prático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C40D442-E21D-103A-85E9-AF60422F8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Ir ao show ou não</a:t>
            </a:r>
          </a:p>
          <a:p>
            <a:pPr marL="0" indent="0">
              <a:buNone/>
            </a:pPr>
            <a:r>
              <a:rPr lang="pt-BR" dirty="0"/>
              <a:t>Exemplo prático no </a:t>
            </a:r>
            <a:r>
              <a:rPr lang="pt-BR" dirty="0" err="1"/>
              <a:t>colab</a:t>
            </a:r>
            <a:r>
              <a:rPr lang="pt-BR" dirty="0"/>
              <a:t>:</a:t>
            </a:r>
          </a:p>
          <a:p>
            <a:pPr marL="0" indent="0">
              <a:buNone/>
            </a:pPr>
            <a:r>
              <a:rPr lang="pt-BR" dirty="0">
                <a:hlinkClick r:id="rId2"/>
              </a:rPr>
              <a:t>https://github.com/profandersonvanin01/machine_learning/blob/main/02_Perceptron_Exemplo_Show.ipynb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1448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DDBCB-B689-E96A-0A8F-3ED64B521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Neurônio Artificial</a:t>
            </a:r>
          </a:p>
        </p:txBody>
      </p:sp>
      <p:pic>
        <p:nvPicPr>
          <p:cNvPr id="2050" name="Picture 2" descr="Modelo de um Neurônio Artificial (HAYKIN, 2001) | Download Scientific  Diagram">
            <a:extLst>
              <a:ext uri="{FF2B5EF4-FFF2-40B4-BE49-F238E27FC236}">
                <a16:creationId xmlns:a16="http://schemas.microsoft.com/office/drawing/2014/main" id="{10A700EB-A2EE-F374-2783-0CD8F1D80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062" y="1536382"/>
            <a:ext cx="10051875" cy="4245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199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E68E56-7D7E-9C0C-3CE8-BDD165EA1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Perceptron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C2588C-F3FD-A8A9-6DC5-43C92D55D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O Modelo </a:t>
            </a:r>
            <a:r>
              <a:rPr lang="pt-BR" dirty="0" err="1"/>
              <a:t>Perceptron</a:t>
            </a:r>
            <a:r>
              <a:rPr lang="pt-BR" dirty="0"/>
              <a:t> foi desenvolvido nas décadas de 1950 e 1960 pelo cientista Frank </a:t>
            </a:r>
            <a:r>
              <a:rPr lang="pt-BR" dirty="0" err="1"/>
              <a:t>Rosenblatt</a:t>
            </a:r>
            <a:r>
              <a:rPr lang="pt-BR" dirty="0"/>
              <a:t>, inspirado em trabalhos anteriores de Warren </a:t>
            </a:r>
            <a:r>
              <a:rPr lang="pt-BR" dirty="0" err="1"/>
              <a:t>McCulloch</a:t>
            </a:r>
            <a:r>
              <a:rPr lang="pt-BR" dirty="0"/>
              <a:t> e Walter </a:t>
            </a:r>
            <a:r>
              <a:rPr lang="pt-BR" dirty="0" err="1"/>
              <a:t>Pitts</a:t>
            </a:r>
            <a:r>
              <a:rPr lang="pt-BR" dirty="0"/>
              <a:t>. Hoje, é mais comum usar outros modelos de neurônios artificiais, mas o </a:t>
            </a:r>
            <a:r>
              <a:rPr lang="pt-BR" dirty="0" err="1"/>
              <a:t>Perceptron</a:t>
            </a:r>
            <a:r>
              <a:rPr lang="pt-BR" dirty="0"/>
              <a:t> permite uma compreensão clara de como funciona uma rede neural em termos matemáticos, sendo uma excelente introdução.</a:t>
            </a:r>
          </a:p>
        </p:txBody>
      </p:sp>
    </p:spTree>
    <p:extLst>
      <p:ext uri="{BB962C8B-B14F-4D97-AF65-F5344CB8AC3E}">
        <p14:creationId xmlns:p14="http://schemas.microsoft.com/office/powerpoint/2010/main" val="3820636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90E064-1AC4-E003-C3A0-555136F89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Perceptron</a:t>
            </a:r>
            <a:r>
              <a:rPr lang="pt-BR" dirty="0"/>
              <a:t> - Funcionamento</a:t>
            </a: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8043B751-ED5D-0BD1-F0D2-486AF641EE0D}"/>
              </a:ext>
            </a:extLst>
          </p:cNvPr>
          <p:cNvSpPr/>
          <p:nvPr/>
        </p:nvSpPr>
        <p:spPr>
          <a:xfrm>
            <a:off x="1483096" y="1921565"/>
            <a:ext cx="900000" cy="900000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X1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C7AFF29-7767-CB36-2230-C4673C5145D0}"/>
              </a:ext>
            </a:extLst>
          </p:cNvPr>
          <p:cNvSpPr/>
          <p:nvPr/>
        </p:nvSpPr>
        <p:spPr>
          <a:xfrm>
            <a:off x="1483096" y="2979000"/>
            <a:ext cx="900000" cy="900000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X2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A163773B-A311-4BD2-281E-04449194F1D4}"/>
              </a:ext>
            </a:extLst>
          </p:cNvPr>
          <p:cNvSpPr/>
          <p:nvPr/>
        </p:nvSpPr>
        <p:spPr>
          <a:xfrm>
            <a:off x="1483096" y="4036435"/>
            <a:ext cx="900000" cy="900000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X3</a:t>
            </a:r>
          </a:p>
        </p:txBody>
      </p:sp>
      <p:pic>
        <p:nvPicPr>
          <p:cNvPr id="9" name="Imagem 8" descr="Uma imagem contendo Logotipo&#10;&#10;Descrição gerada automaticamente">
            <a:extLst>
              <a:ext uri="{FF2B5EF4-FFF2-40B4-BE49-F238E27FC236}">
                <a16:creationId xmlns:a16="http://schemas.microsoft.com/office/drawing/2014/main" id="{C6851516-C65E-F4EF-09F0-145A587A7D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38" y="1892772"/>
            <a:ext cx="900001" cy="884144"/>
          </a:xfrm>
          <a:prstGeom prst="rect">
            <a:avLst/>
          </a:prstGeom>
        </p:spPr>
      </p:pic>
      <p:pic>
        <p:nvPicPr>
          <p:cNvPr id="11" name="Imagem 10" descr="Bolo com decoração de dia das bruxas&#10;&#10;Descrição gerada automaticamente com confiança média">
            <a:extLst>
              <a:ext uri="{FF2B5EF4-FFF2-40B4-BE49-F238E27FC236}">
                <a16:creationId xmlns:a16="http://schemas.microsoft.com/office/drawing/2014/main" id="{AAB11807-BBA0-B23B-441D-71398BEF7A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48" y="3071764"/>
            <a:ext cx="1047750" cy="762000"/>
          </a:xfrm>
          <a:prstGeom prst="rect">
            <a:avLst/>
          </a:prstGeom>
        </p:spPr>
      </p:pic>
      <p:pic>
        <p:nvPicPr>
          <p:cNvPr id="13" name="Imagem 12" descr="Uma imagem contendo motor, trem, velho, relógio&#10;&#10;Descrição gerada automaticamente">
            <a:extLst>
              <a:ext uri="{FF2B5EF4-FFF2-40B4-BE49-F238E27FC236}">
                <a16:creationId xmlns:a16="http://schemas.microsoft.com/office/drawing/2014/main" id="{31DE501B-EDC8-AE42-E47C-2A581B17B8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04" y="4182717"/>
            <a:ext cx="1214872" cy="607436"/>
          </a:xfrm>
          <a:prstGeom prst="rect">
            <a:avLst/>
          </a:prstGeom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C54C4C6D-F459-1543-C4D6-009382234DA0}"/>
              </a:ext>
            </a:extLst>
          </p:cNvPr>
          <p:cNvSpPr/>
          <p:nvPr/>
        </p:nvSpPr>
        <p:spPr>
          <a:xfrm>
            <a:off x="3370795" y="2155747"/>
            <a:ext cx="2736000" cy="2736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8800" dirty="0"/>
              <a:t>Σ</a:t>
            </a:r>
            <a:endParaRPr lang="pt-BR" dirty="0"/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F5EE1B7F-4BC5-FF48-AB69-A9E84B157CF4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2383096" y="2371565"/>
            <a:ext cx="1099244" cy="5240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de Seta Reta 18">
            <a:extLst>
              <a:ext uri="{FF2B5EF4-FFF2-40B4-BE49-F238E27FC236}">
                <a16:creationId xmlns:a16="http://schemas.microsoft.com/office/drawing/2014/main" id="{94D6B6F1-39B9-68D3-270C-A652F17B00BB}"/>
              </a:ext>
            </a:extLst>
          </p:cNvPr>
          <p:cNvCxnSpPr>
            <a:cxnSpLocks/>
            <a:stCxn id="5" idx="6"/>
            <a:endCxn id="14" idx="2"/>
          </p:cNvCxnSpPr>
          <p:nvPr/>
        </p:nvCxnSpPr>
        <p:spPr>
          <a:xfrm>
            <a:off x="2383096" y="3429000"/>
            <a:ext cx="987699" cy="9474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>
            <a:extLst>
              <a:ext uri="{FF2B5EF4-FFF2-40B4-BE49-F238E27FC236}">
                <a16:creationId xmlns:a16="http://schemas.microsoft.com/office/drawing/2014/main" id="{B05331E7-7FFB-C57B-1CE8-A9DC2D2B5A35}"/>
              </a:ext>
            </a:extLst>
          </p:cNvPr>
          <p:cNvCxnSpPr>
            <a:cxnSpLocks/>
            <a:stCxn id="6" idx="6"/>
          </p:cNvCxnSpPr>
          <p:nvPr/>
        </p:nvCxnSpPr>
        <p:spPr>
          <a:xfrm flipV="1">
            <a:off x="2383096" y="3879000"/>
            <a:ext cx="1099244" cy="60743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932E5161-3473-F2D3-DEF6-C980FD07ADC0}"/>
              </a:ext>
            </a:extLst>
          </p:cNvPr>
          <p:cNvSpPr txBox="1"/>
          <p:nvPr/>
        </p:nvSpPr>
        <p:spPr>
          <a:xfrm>
            <a:off x="2628900" y="217932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w1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C204C943-8451-5D06-F4B6-BCC9677300DA}"/>
              </a:ext>
            </a:extLst>
          </p:cNvPr>
          <p:cNvSpPr txBox="1"/>
          <p:nvPr/>
        </p:nvSpPr>
        <p:spPr>
          <a:xfrm>
            <a:off x="2634355" y="3100002"/>
            <a:ext cx="466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w2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B6DAA3DA-FBD5-CD4E-4691-3BC6C42BD875}"/>
              </a:ext>
            </a:extLst>
          </p:cNvPr>
          <p:cNvSpPr txBox="1"/>
          <p:nvPr/>
        </p:nvSpPr>
        <p:spPr>
          <a:xfrm>
            <a:off x="2634946" y="3811221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w3</a:t>
            </a:r>
          </a:p>
        </p:txBody>
      </p:sp>
      <p:sp>
        <p:nvSpPr>
          <p:cNvPr id="33" name="Elipse 32">
            <a:extLst>
              <a:ext uri="{FF2B5EF4-FFF2-40B4-BE49-F238E27FC236}">
                <a16:creationId xmlns:a16="http://schemas.microsoft.com/office/drawing/2014/main" id="{BE96CB04-9C54-9D9E-A5B1-6D95CAA52617}"/>
              </a:ext>
            </a:extLst>
          </p:cNvPr>
          <p:cNvSpPr/>
          <p:nvPr/>
        </p:nvSpPr>
        <p:spPr>
          <a:xfrm>
            <a:off x="3289358" y="5744235"/>
            <a:ext cx="900000" cy="900000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bias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18B394F7-DF45-6A19-7A71-55663D994B95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3739358" y="4790153"/>
            <a:ext cx="518636" cy="95408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64A286BA-E44A-5CE4-2B50-21DBAAF39AD9}"/>
              </a:ext>
            </a:extLst>
          </p:cNvPr>
          <p:cNvSpPr txBox="1"/>
          <p:nvPr/>
        </p:nvSpPr>
        <p:spPr>
          <a:xfrm>
            <a:off x="3629024" y="4043609"/>
            <a:ext cx="23310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1200" dirty="0"/>
              <a:t>Σ</a:t>
            </a:r>
            <a:r>
              <a:rPr lang="pt-BR" sz="1200" dirty="0"/>
              <a:t> = x1*w1 + x2*w2 + x3*w3 + bias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F45610B1-7417-F9E2-00F5-05AF275886AB}"/>
              </a:ext>
            </a:extLst>
          </p:cNvPr>
          <p:cNvSpPr txBox="1"/>
          <p:nvPr/>
        </p:nvSpPr>
        <p:spPr>
          <a:xfrm>
            <a:off x="2242638" y="2560721"/>
            <a:ext cx="5405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0 ou 1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7DEE2EAD-8CCE-EE83-F1F0-66B14020BF5E}"/>
              </a:ext>
            </a:extLst>
          </p:cNvPr>
          <p:cNvSpPr txBox="1"/>
          <p:nvPr/>
        </p:nvSpPr>
        <p:spPr>
          <a:xfrm>
            <a:off x="2317119" y="3482383"/>
            <a:ext cx="5405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0 ou 1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D9C63EDE-9086-47BB-4839-2181DF3F9EDA}"/>
              </a:ext>
            </a:extLst>
          </p:cNvPr>
          <p:cNvSpPr txBox="1"/>
          <p:nvPr/>
        </p:nvSpPr>
        <p:spPr>
          <a:xfrm>
            <a:off x="2387930" y="4467391"/>
            <a:ext cx="5405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0 ou 1</a:t>
            </a: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2AC58814-0B4C-40B2-27AC-9C9661EB91AB}"/>
              </a:ext>
            </a:extLst>
          </p:cNvPr>
          <p:cNvSpPr/>
          <p:nvPr/>
        </p:nvSpPr>
        <p:spPr>
          <a:xfrm>
            <a:off x="6794500" y="3057273"/>
            <a:ext cx="2425700" cy="9144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Função de Ativação</a:t>
            </a:r>
          </a:p>
        </p:txBody>
      </p: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0FED649C-7C67-4C1B-0D3F-C41F46099E28}"/>
              </a:ext>
            </a:extLst>
          </p:cNvPr>
          <p:cNvCxnSpPr>
            <a:cxnSpLocks/>
            <a:stCxn id="14" idx="6"/>
            <a:endCxn id="47" idx="1"/>
          </p:cNvCxnSpPr>
          <p:nvPr/>
        </p:nvCxnSpPr>
        <p:spPr>
          <a:xfrm flipV="1">
            <a:off x="6106795" y="3514473"/>
            <a:ext cx="687705" cy="92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Exemplos de funções típicas de ativação de neurônios: a) degrau; b)... |  Download Scientific Diagram">
            <a:extLst>
              <a:ext uri="{FF2B5EF4-FFF2-40B4-BE49-F238E27FC236}">
                <a16:creationId xmlns:a16="http://schemas.microsoft.com/office/drawing/2014/main" id="{0813594F-E9CD-29F7-F139-EC5FE0B75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415" y="1620586"/>
            <a:ext cx="1536957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CaixaDeTexto 50">
            <a:extLst>
              <a:ext uri="{FF2B5EF4-FFF2-40B4-BE49-F238E27FC236}">
                <a16:creationId xmlns:a16="http://schemas.microsoft.com/office/drawing/2014/main" id="{23E7FBBC-639D-9077-8192-B1EAF347BA61}"/>
              </a:ext>
            </a:extLst>
          </p:cNvPr>
          <p:cNvSpPr txBox="1"/>
          <p:nvPr/>
        </p:nvSpPr>
        <p:spPr>
          <a:xfrm>
            <a:off x="6165008" y="4082797"/>
            <a:ext cx="38373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b="1" dirty="0"/>
              <a:t>Limiar</a:t>
            </a:r>
          </a:p>
          <a:p>
            <a:pPr algn="ctr"/>
            <a:endParaRPr lang="pt-BR" sz="2800" dirty="0"/>
          </a:p>
          <a:p>
            <a:r>
              <a:rPr lang="pt-BR" sz="2800" dirty="0"/>
              <a:t>Se Σ ≥ Limiar </a:t>
            </a:r>
            <a:r>
              <a:rPr lang="pt-BR" sz="2800" dirty="0">
                <a:sym typeface="Wingdings" panose="05000000000000000000" pitchFamily="2" charset="2"/>
              </a:rPr>
              <a:t> SIM</a:t>
            </a:r>
          </a:p>
          <a:p>
            <a:endParaRPr lang="pt-BR" sz="2800" dirty="0">
              <a:sym typeface="Wingdings" panose="05000000000000000000" pitchFamily="2" charset="2"/>
            </a:endParaRPr>
          </a:p>
          <a:p>
            <a:endParaRPr lang="pt-BR" sz="2800" dirty="0">
              <a:sym typeface="Wingdings" panose="05000000000000000000" pitchFamily="2" charset="2"/>
            </a:endParaRPr>
          </a:p>
          <a:p>
            <a:r>
              <a:rPr lang="pt-BR" sz="2800" dirty="0">
                <a:sym typeface="Wingdings" panose="05000000000000000000" pitchFamily="2" charset="2"/>
              </a:rPr>
              <a:t>Se Σ &lt; Limiar  Não</a:t>
            </a:r>
            <a:endParaRPr lang="pt-BR" sz="2800" dirty="0"/>
          </a:p>
        </p:txBody>
      </p:sp>
      <p:pic>
        <p:nvPicPr>
          <p:cNvPr id="53" name="Imagem 52" descr="Desenho de um bicho amarelo&#10;&#10;Descrição gerada automaticamente com confiança média">
            <a:extLst>
              <a:ext uri="{FF2B5EF4-FFF2-40B4-BE49-F238E27FC236}">
                <a16:creationId xmlns:a16="http://schemas.microsoft.com/office/drawing/2014/main" id="{B57A7813-FD31-88FE-80DD-591B28B276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188" y="4664235"/>
            <a:ext cx="1045686" cy="1080000"/>
          </a:xfrm>
          <a:prstGeom prst="rect">
            <a:avLst/>
          </a:prstGeom>
        </p:spPr>
      </p:pic>
      <p:pic>
        <p:nvPicPr>
          <p:cNvPr id="55" name="Imagem 54" descr="Desenho de rosto de pessoa&#10;&#10;Descrição gerada automaticamente com confiança baixa">
            <a:extLst>
              <a:ext uri="{FF2B5EF4-FFF2-40B4-BE49-F238E27FC236}">
                <a16:creationId xmlns:a16="http://schemas.microsoft.com/office/drawing/2014/main" id="{B84EADEC-5D09-877B-4DEB-01033BB1AE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5188" y="5791577"/>
            <a:ext cx="1080000" cy="1080000"/>
          </a:xfrm>
          <a:prstGeom prst="rect">
            <a:avLst/>
          </a:prstGeom>
        </p:spPr>
      </p:pic>
      <p:sp>
        <p:nvSpPr>
          <p:cNvPr id="56" name="Elipse 55">
            <a:extLst>
              <a:ext uri="{FF2B5EF4-FFF2-40B4-BE49-F238E27FC236}">
                <a16:creationId xmlns:a16="http://schemas.microsoft.com/office/drawing/2014/main" id="{12E0A6D7-5530-13B2-29F2-14488AECC0CA}"/>
              </a:ext>
            </a:extLst>
          </p:cNvPr>
          <p:cNvSpPr/>
          <p:nvPr/>
        </p:nvSpPr>
        <p:spPr>
          <a:xfrm>
            <a:off x="10469784" y="2719047"/>
            <a:ext cx="1584000" cy="1584000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F8EA9633-FF7D-8699-4FC4-77B67FC21C68}"/>
              </a:ext>
            </a:extLst>
          </p:cNvPr>
          <p:cNvCxnSpPr>
            <a:cxnSpLocks/>
            <a:stCxn id="47" idx="3"/>
            <a:endCxn id="56" idx="2"/>
          </p:cNvCxnSpPr>
          <p:nvPr/>
        </p:nvCxnSpPr>
        <p:spPr>
          <a:xfrm flipV="1">
            <a:off x="9220200" y="3511047"/>
            <a:ext cx="1249584" cy="342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3" name="Imagem 3072" descr="Uma imagem contendo pessoa, segurando, homem, mulher&#10;&#10;Descrição gerada automaticamente">
            <a:extLst>
              <a:ext uri="{FF2B5EF4-FFF2-40B4-BE49-F238E27FC236}">
                <a16:creationId xmlns:a16="http://schemas.microsoft.com/office/drawing/2014/main" id="{DDD66453-2643-257D-9F7F-9B08C5AFE35A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1784" y="297911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54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263E31-AC91-76E3-ABBB-F94D96A4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- 01 Prático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C40D442-E21D-103A-85E9-AF60422F8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Imagine que você tenha um conjunto de dados e gostaria de saber se uma determinada pessoa com base em suas características irá receber ou não um seguro.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Exemplo prático no </a:t>
            </a:r>
            <a:r>
              <a:rPr lang="pt-BR" dirty="0" err="1"/>
              <a:t>colab</a:t>
            </a:r>
            <a:r>
              <a:rPr lang="pt-BR" dirty="0"/>
              <a:t>:</a:t>
            </a:r>
          </a:p>
          <a:p>
            <a:pPr marL="0" indent="0">
              <a:buNone/>
            </a:pPr>
            <a:r>
              <a:rPr lang="pt-BR" dirty="0">
                <a:hlinkClick r:id="rId2"/>
              </a:rPr>
              <a:t>https://github.com/profandersonvanin01/machine_learning/blob/main/01_Perceptron.ipynb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9398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58EE5A-1754-E0E1-445D-EE37DF432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AB78D9-5BB1-1FCB-01DE-B709DF41F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400" dirty="0"/>
              <a:t>Suponha que o fim de semana esteja chegando e você ouviu falar que haverá um festival em sua cidade. Você adora ir a festivais e está tentando decidir se deve ou não ir ao festival. Você pode tomar sua decisão pesando três fatores:</a:t>
            </a:r>
          </a:p>
          <a:p>
            <a:pPr algn="just"/>
            <a:r>
              <a:rPr lang="pt-BR" sz="2400" dirty="0"/>
              <a:t>O tempo está bom?</a:t>
            </a:r>
          </a:p>
          <a:p>
            <a:pPr algn="just"/>
            <a:r>
              <a:rPr lang="pt-BR" sz="2400" dirty="0"/>
              <a:t>Seu namorado ou namorada quer acompanhá-lo(a)?</a:t>
            </a:r>
          </a:p>
          <a:p>
            <a:pPr algn="just"/>
            <a:r>
              <a:rPr lang="pt-BR" sz="2400" dirty="0"/>
              <a:t>O festival está perto de transporte público? (Você não possui um carro)</a:t>
            </a:r>
          </a:p>
          <a:p>
            <a:pPr marL="0" indent="0" algn="just">
              <a:buNone/>
            </a:pPr>
            <a:r>
              <a:rPr lang="pt-BR" sz="2400" dirty="0"/>
              <a:t>Podemos representar estes três fatores pelas variáveis binárias correspondentes </a:t>
            </a:r>
            <a:r>
              <a:rPr lang="pt-BR" sz="2400" dirty="0">
                <a:solidFill>
                  <a:srgbClr val="FF0000"/>
                </a:solidFill>
              </a:rPr>
              <a:t>x1, x2 e x3</a:t>
            </a:r>
            <a:r>
              <a:rPr lang="pt-BR" sz="2400" dirty="0"/>
              <a:t>. Por exemplo, teríamos x1 = 1 se o tempo estiver bom e x1 = 0 se o tempo estiver ruim. Da mesma forma, x2 = 1 se seu namorado ou namorada quiser ir ao festival com você, e x2 = 0, se não. E similarmente para x3 e transporte público.</a:t>
            </a:r>
          </a:p>
        </p:txBody>
      </p:sp>
    </p:spTree>
    <p:extLst>
      <p:ext uri="{BB962C8B-B14F-4D97-AF65-F5344CB8AC3E}">
        <p14:creationId xmlns:p14="http://schemas.microsoft.com/office/powerpoint/2010/main" val="3445457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58EE5A-1754-E0E1-445D-EE37DF432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AB78D9-5BB1-1FCB-01DE-B709DF41F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sz="2400" dirty="0"/>
              <a:t>Agora, suponha que você esteja muito disposto a ir ao festival, mesmo que seu namorado ou namorada não esteja interessado e o festival fica em um lugar de difícil acesso e sem transporte público amplamente disponível. Além disso, você realmente detesta mau tempo, e não há como ir ao festival se o tempo estiver ruim. Você pode usar </a:t>
            </a:r>
            <a:r>
              <a:rPr lang="pt-BR" sz="2400" dirty="0" err="1"/>
              <a:t>Perceptrons</a:t>
            </a:r>
            <a:r>
              <a:rPr lang="pt-BR" sz="2400" dirty="0"/>
              <a:t> para modelar esse tipo de tomada de decisão.</a:t>
            </a:r>
          </a:p>
          <a:p>
            <a:pPr marL="0" indent="0" algn="just">
              <a:buNone/>
            </a:pPr>
            <a:r>
              <a:rPr lang="pt-BR" sz="2400" dirty="0"/>
              <a:t>Uma maneira de fazer isso é escolher um peso w1 = 6 para o tempo e w2 = 2 e w3 = 2 para as outras condições. O valor maior de w1 indica que o tempo é muito importante para você, muito mais do que se seu namorado ou namorada vai acompanhá-lo(a) ou se o festival é próximo do transporte público. Finalmente, suponha que você escolha um (limiar) </a:t>
            </a:r>
            <a:r>
              <a:rPr lang="pt-BR" sz="2400" dirty="0" err="1"/>
              <a:t>threshold</a:t>
            </a:r>
            <a:r>
              <a:rPr lang="pt-BR" sz="2400" dirty="0"/>
              <a:t> de 5 para o </a:t>
            </a:r>
            <a:r>
              <a:rPr lang="pt-BR" sz="2400" dirty="0" err="1"/>
              <a:t>Perceptron</a:t>
            </a:r>
            <a:r>
              <a:rPr lang="pt-BR" sz="2400" dirty="0"/>
              <a:t>. Com essas escolhas, o </a:t>
            </a:r>
            <a:r>
              <a:rPr lang="pt-BR" sz="2400" dirty="0" err="1"/>
              <a:t>Perceptron</a:t>
            </a:r>
            <a:r>
              <a:rPr lang="pt-BR" sz="2400" dirty="0"/>
              <a:t> implementa o modelo de tomada de decisão desejado, produzindo 1 sempre que o tempo estiver bom e 0 sempre que o tempo estiver ruim. Não faz diferença para o resultado se seu namorado ou namorada quer ir, ou se o transporte público está acessível.</a:t>
            </a:r>
          </a:p>
        </p:txBody>
      </p:sp>
    </p:spTree>
    <p:extLst>
      <p:ext uri="{BB962C8B-B14F-4D97-AF65-F5344CB8AC3E}">
        <p14:creationId xmlns:p14="http://schemas.microsoft.com/office/powerpoint/2010/main" val="4291844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263E31-AC91-76E3-ABBB-F94D96A4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- 02 Prático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C40D442-E21D-103A-85E9-AF60422F8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x1 = longe?</a:t>
            </a:r>
          </a:p>
          <a:p>
            <a:pPr marL="0" indent="0">
              <a:buNone/>
            </a:pPr>
            <a:r>
              <a:rPr lang="pt-BR" dirty="0"/>
              <a:t>x2 = caro?</a:t>
            </a:r>
          </a:p>
          <a:p>
            <a:pPr marL="0" indent="0">
              <a:buNone/>
            </a:pPr>
            <a:r>
              <a:rPr lang="pt-BR" dirty="0"/>
              <a:t>x3 = amigos?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EF9249A9-C9A5-729F-EB38-7996AA47A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190367"/>
              </p:ext>
            </p:extLst>
          </p:nvPr>
        </p:nvGraphicFramePr>
        <p:xfrm>
          <a:off x="1574800" y="3429000"/>
          <a:ext cx="8128000" cy="1854200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24617338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992722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8984561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983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4308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0002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9036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847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1123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1511768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RegularSeedRightStep">
      <a:dk1>
        <a:srgbClr val="000000"/>
      </a:dk1>
      <a:lt1>
        <a:srgbClr val="FFFFFF"/>
      </a:lt1>
      <a:dk2>
        <a:srgbClr val="1B2131"/>
      </a:dk2>
      <a:lt2>
        <a:srgbClr val="F2F0F3"/>
      </a:lt2>
      <a:accent1>
        <a:srgbClr val="74AF45"/>
      </a:accent1>
      <a:accent2>
        <a:srgbClr val="3EB13B"/>
      </a:accent2>
      <a:accent3>
        <a:srgbClr val="47B572"/>
      </a:accent3>
      <a:accent4>
        <a:srgbClr val="3BB19A"/>
      </a:accent4>
      <a:accent5>
        <a:srgbClr val="4DA9C3"/>
      </a:accent5>
      <a:accent6>
        <a:srgbClr val="3B66B1"/>
      </a:accent6>
      <a:hlink>
        <a:srgbClr val="8E4CC3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2521</Words>
  <Application>Microsoft Office PowerPoint</Application>
  <PresentationFormat>Widescreen</PresentationFormat>
  <Paragraphs>568</Paragraphs>
  <Slides>21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7" baseType="lpstr">
      <vt:lpstr>Arial</vt:lpstr>
      <vt:lpstr>AvenirNext LT Pro Medium</vt:lpstr>
      <vt:lpstr>Calibri</vt:lpstr>
      <vt:lpstr>Cambria Math</vt:lpstr>
      <vt:lpstr>Gill Sans Nova</vt:lpstr>
      <vt:lpstr>ConfettiVTI</vt:lpstr>
      <vt:lpstr>Redes Neurais Artificiais</vt:lpstr>
      <vt:lpstr>Neurônio Físico</vt:lpstr>
      <vt:lpstr>Neurônio Artificial</vt:lpstr>
      <vt:lpstr>Perceptron</vt:lpstr>
      <vt:lpstr>Perceptron - Funcionamento</vt:lpstr>
      <vt:lpstr>Exemplo - 01 Prático</vt:lpstr>
      <vt:lpstr>Problema</vt:lpstr>
      <vt:lpstr>Problema</vt:lpstr>
      <vt:lpstr>Exemplo - 02 Prático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Exemplo - 02 Prático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Redes Neurais Artificiais</dc:title>
  <dc:creator>Anderson Vanin</dc:creator>
  <cp:lastModifiedBy>Anderson Vanin</cp:lastModifiedBy>
  <cp:revision>13</cp:revision>
  <dcterms:created xsi:type="dcterms:W3CDTF">2022-05-14T14:23:37Z</dcterms:created>
  <dcterms:modified xsi:type="dcterms:W3CDTF">2022-05-15T15:37:45Z</dcterms:modified>
</cp:coreProperties>
</file>

<file path=docProps/thumbnail.jpeg>
</file>